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8288000" cy="10287000"/>
  <p:notesSz cx="6858000" cy="9144000"/>
  <p:embeddedFontLst>
    <p:embeddedFont>
      <p:font typeface="Arial Bold" panose="020B0704020202020204" pitchFamily="34" charset="0"/>
      <p:regular r:id="rId28"/>
      <p:bold r:id="rId29"/>
    </p:embeddedFont>
    <p:embeddedFont>
      <p:font typeface="Arial Bold Italics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82A4B3-26C3-216E-B9BA-9F28F291A1A4}" v="42" dt="2025-06-14T02:45:08.5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MQfk0lGXx5E?feature=oembed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5907996" y="7894296"/>
            <a:ext cx="2165804" cy="2165804"/>
          </a:xfrm>
          <a:custGeom>
            <a:avLst/>
            <a:gdLst/>
            <a:ahLst/>
            <a:cxnLst/>
            <a:rect l="l" t="t" r="r" b="b"/>
            <a:pathLst>
              <a:path w="2165804" h="2165804">
                <a:moveTo>
                  <a:pt x="0" y="0"/>
                </a:moveTo>
                <a:lnTo>
                  <a:pt x="2165804" y="0"/>
                </a:lnTo>
                <a:lnTo>
                  <a:pt x="2165804" y="2165804"/>
                </a:lnTo>
                <a:lnTo>
                  <a:pt x="0" y="21658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7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646000" y="5436223"/>
            <a:ext cx="6344898" cy="1685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39"/>
              </a:lnSpc>
              <a:spcBef>
                <a:spcPct val="0"/>
              </a:spcBef>
            </a:pPr>
            <a:r>
              <a:rPr lang="en-US" sz="5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Cheers or No Cheers?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646000" y="3250577"/>
            <a:ext cx="5532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Alcohol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342879"/>
            <a:ext cx="7601242" cy="760124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080000" y="6350000"/>
                  </a:moveTo>
                  <a:lnTo>
                    <a:pt x="1270000" y="6350000"/>
                  </a:lnTo>
                  <a:cubicBezTo>
                    <a:pt x="568960" y="6350000"/>
                    <a:pt x="0" y="5781040"/>
                    <a:pt x="0" y="5080000"/>
                  </a:cubicBezTo>
                  <a:lnTo>
                    <a:pt x="0" y="1270000"/>
                  </a:lnTo>
                  <a:cubicBezTo>
                    <a:pt x="0" y="568960"/>
                    <a:pt x="568960" y="0"/>
                    <a:pt x="1270000" y="0"/>
                  </a:cubicBezTo>
                  <a:lnTo>
                    <a:pt x="5080000" y="0"/>
                  </a:lnTo>
                  <a:cubicBezTo>
                    <a:pt x="5781040" y="0"/>
                    <a:pt x="6350000" y="568960"/>
                    <a:pt x="6350000" y="1270000"/>
                  </a:cubicBezTo>
                  <a:lnTo>
                    <a:pt x="6350000" y="5080000"/>
                  </a:lnTo>
                  <a:cubicBezTo>
                    <a:pt x="6350000" y="5781040"/>
                    <a:pt x="5781040" y="6350000"/>
                    <a:pt x="50800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24906" r="-24906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9144000" y="5227316"/>
            <a:ext cx="7607391" cy="1308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 person who stays sober to drive others home.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0" y="2000104"/>
            <a:ext cx="8115300" cy="292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Designated driver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217227"/>
            <a:ext cx="13177540" cy="5775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Whenever we go out as a group, we always choose a ________ to make sure everyone gets home safely.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She started to feel ________ after having just one glass of champagne on an empty stomach.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Many people who are ________ choose to drink sparkling water or juice instead of alcohol at social events.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The bartender offered to make a ________ for guests who didn’t want alcohol at the party.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Health experts warn that ________ is bad for your health.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2927666" y="344488"/>
            <a:ext cx="4903829" cy="2730500"/>
            <a:chOff x="0" y="0"/>
            <a:chExt cx="1291543" cy="71914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91543" cy="719144"/>
            </a:xfrm>
            <a:custGeom>
              <a:avLst/>
              <a:gdLst/>
              <a:ahLst/>
              <a:cxnLst/>
              <a:rect l="l" t="t" r="r" b="b"/>
              <a:pathLst>
                <a:path w="1291543" h="719144">
                  <a:moveTo>
                    <a:pt x="0" y="0"/>
                  </a:moveTo>
                  <a:lnTo>
                    <a:pt x="1291543" y="0"/>
                  </a:lnTo>
                  <a:lnTo>
                    <a:pt x="1291543" y="719144"/>
                  </a:lnTo>
                  <a:lnTo>
                    <a:pt x="0" y="719144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1291543" cy="7953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081760" y="941388"/>
            <a:ext cx="13177540" cy="1724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00"/>
              </a:lnSpc>
            </a:pPr>
            <a:r>
              <a:rPr lang="en-US" sz="9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Fill-in-the-blank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279132" y="428625"/>
            <a:ext cx="4200897" cy="2495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3840"/>
              </a:lnSpc>
              <a:buFont typeface="Arial"/>
              <a:buChar char="•"/>
            </a:pPr>
            <a:r>
              <a:rPr lang="en-US" sz="3200" spc="32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Sober curious</a:t>
            </a:r>
          </a:p>
          <a:p>
            <a:pPr marL="690881" lvl="1" indent="-345440" algn="l">
              <a:lnSpc>
                <a:spcPts val="3840"/>
              </a:lnSpc>
              <a:buFont typeface="Arial"/>
              <a:buChar char="•"/>
            </a:pPr>
            <a:r>
              <a:rPr lang="en-US" sz="3200" spc="32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Tipsy</a:t>
            </a:r>
          </a:p>
          <a:p>
            <a:pPr marL="690881" lvl="1" indent="-345440" algn="l">
              <a:lnSpc>
                <a:spcPts val="3840"/>
              </a:lnSpc>
              <a:buFont typeface="Arial"/>
              <a:buChar char="•"/>
            </a:pPr>
            <a:r>
              <a:rPr lang="en-US" sz="3200" spc="32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Mocktail</a:t>
            </a:r>
          </a:p>
          <a:p>
            <a:pPr marL="690881" lvl="1" indent="-345440" algn="l">
              <a:lnSpc>
                <a:spcPts val="3840"/>
              </a:lnSpc>
              <a:buFont typeface="Arial"/>
              <a:buChar char="•"/>
            </a:pPr>
            <a:r>
              <a:rPr lang="en-US" sz="3200" spc="32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Binge drinking</a:t>
            </a:r>
          </a:p>
          <a:p>
            <a:pPr marL="690881" lvl="1" indent="-345440" algn="l">
              <a:lnSpc>
                <a:spcPts val="3840"/>
              </a:lnSpc>
              <a:buFont typeface="Arial"/>
              <a:buChar char="•"/>
            </a:pPr>
            <a:r>
              <a:rPr lang="en-US" sz="3200" spc="32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Designated driver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217227"/>
            <a:ext cx="13177540" cy="5775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Whenever we go out as a group, we always choose a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designated driver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to make sure everyone gets home safely.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She started to feel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tipsy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after having just one glass of champagne on an empty stomach.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Many people who are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sober curious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choose to drink sparkling water or juice instead of alcohol at social events.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The bartender offered to make a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mocktail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for guests who didn’t want alcohol at the party.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Health experts warn that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binge drinking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is bad for your health.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941388"/>
            <a:ext cx="13177540" cy="1724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00"/>
              </a:lnSpc>
            </a:pPr>
            <a:r>
              <a:rPr lang="en-US" sz="9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Check your answers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217227"/>
            <a:ext cx="13177540" cy="5137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know anyone who is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sober curious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 What do you think about this trend?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How can you tell when someone is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tipsy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 Have you ever had a funny or memorable experience when you felt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tipsy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Why do you think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mocktails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are becoming more popular? Would you order one at a restaurant?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are some negative effects of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binge drinking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are alternatives to having a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designated driver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941388"/>
            <a:ext cx="13177540" cy="1724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00"/>
              </a:lnSpc>
            </a:pPr>
            <a:r>
              <a:rPr lang="en-US" sz="9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Give your opinion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6929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Grammar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"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91728" y="0"/>
            <a:ext cx="150932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3936231" y="306068"/>
            <a:ext cx="13323069" cy="1855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Grammar Focus: </a:t>
            </a:r>
          </a:p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Third Conditional (Unreal Past)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936258" y="2180596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936231" y="2427607"/>
            <a:ext cx="13872372" cy="591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When do we use the third conditional?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To talk about hypothetical situations in the past and their imagined results.</a:t>
            </a:r>
          </a:p>
          <a:p>
            <a:pPr algn="l">
              <a:lnSpc>
                <a:spcPts val="4200"/>
              </a:lnSpc>
            </a:pPr>
            <a:endParaRPr lang="en-US" sz="3000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Structure: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+ past perfect, would have + past participle</a:t>
            </a:r>
          </a:p>
          <a:p>
            <a:pPr algn="l">
              <a:lnSpc>
                <a:spcPts val="4200"/>
              </a:lnSpc>
            </a:pPr>
            <a:endParaRPr lang="en-US" sz="3000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Examples: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I had known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how much I would regret drinking last night, I </a:t>
            </a:r>
            <a:r>
              <a:rPr lang="en-US" sz="3000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would have stayed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home.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he hadn’t gone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binge drinking, he </a:t>
            </a:r>
            <a:r>
              <a:rPr lang="en-US" sz="3000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wouldn’t have felt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so sick the next morning.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17128" y="0"/>
            <a:ext cx="15067816" cy="10287000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  <a:miter/>
          </a:ln>
        </p:spPr>
      </p:sp>
      <p:sp>
        <p:nvSpPr>
          <p:cNvPr id="3" name="TextBox 3"/>
          <p:cNvSpPr txBox="1"/>
          <p:nvPr/>
        </p:nvSpPr>
        <p:spPr>
          <a:xfrm>
            <a:off x="3903892" y="1012821"/>
            <a:ext cx="13719972" cy="100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Let’s Practice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903920" y="2372998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903892" y="2610485"/>
            <a:ext cx="13719972" cy="6647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Complete the sentence: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I __________ (not drink) so much at the party, I __________ (feel) better today.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we __________ (choose) a designated driver, we __________ (not have) to wait for a taxi.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Correct the error: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she drank less alcohol, she would have been more focused at work.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I would have known about the hangover, I wouldn’t drink so much last night.</a:t>
            </a:r>
          </a:p>
          <a:p>
            <a:pPr algn="l">
              <a:lnSpc>
                <a:spcPts val="4759"/>
              </a:lnSpc>
            </a:pPr>
            <a:endParaRPr lang="en-US" sz="3399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66328" y="0"/>
            <a:ext cx="151186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3894928" y="1012821"/>
            <a:ext cx="13719972" cy="100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Check your answers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894956" y="2372998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894928" y="2610485"/>
            <a:ext cx="13719972" cy="6047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Complete the sentence: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I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hadn’t drunk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so much at the party, I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would have felt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bette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ay.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we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had chosen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a designated driv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er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w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 u="sng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wouldn’t have had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to wait for a taxi.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Correct the error: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she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had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d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r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u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n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k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les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alcoh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ol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he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woul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h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 be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en more focused at work.</a:t>
            </a:r>
          </a:p>
          <a:p>
            <a:pPr marL="1468116" lvl="2" indent="-489372" algn="l">
              <a:lnSpc>
                <a:spcPts val="4759"/>
              </a:lnSpc>
              <a:buAutoNum type="alphaL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If I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h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ad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kn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o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wn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a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u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 t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he hangover, I wouldn't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have dru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n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k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mu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la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ni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-US" sz="3399" u="none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ht.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6929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Video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"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3937927" y="1581088"/>
            <a:ext cx="13879980" cy="2476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39"/>
              </a:lnSpc>
            </a:pPr>
            <a:r>
              <a:rPr lang="en-US" sz="5199" b="1" spc="5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In a moment, you will watch a news report stating that interest in wine is declining among younger generations.</a:t>
            </a:r>
          </a:p>
        </p:txBody>
      </p:sp>
      <p:sp>
        <p:nvSpPr>
          <p:cNvPr id="4" name="Freeform 4"/>
          <p:cNvSpPr/>
          <p:nvPr/>
        </p:nvSpPr>
        <p:spPr>
          <a:xfrm>
            <a:off x="10877917" y="4848247"/>
            <a:ext cx="6939990" cy="3600120"/>
          </a:xfrm>
          <a:custGeom>
            <a:avLst/>
            <a:gdLst/>
            <a:ahLst/>
            <a:cxnLst/>
            <a:rect l="l" t="t" r="r" b="b"/>
            <a:pathLst>
              <a:path w="6939990" h="3600120">
                <a:moveTo>
                  <a:pt x="0" y="0"/>
                </a:moveTo>
                <a:lnTo>
                  <a:pt x="6939990" y="0"/>
                </a:lnTo>
                <a:lnTo>
                  <a:pt x="6939990" y="3600120"/>
                </a:lnTo>
                <a:lnTo>
                  <a:pt x="0" y="36001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937927" y="5295757"/>
            <a:ext cx="6715716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 b="1" i="1">
                <a:solidFill>
                  <a:srgbClr val="00000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Before we watch the video:</a:t>
            </a:r>
          </a:p>
          <a:p>
            <a:pPr algn="l">
              <a:lnSpc>
                <a:spcPts val="4079"/>
              </a:lnSpc>
            </a:pPr>
            <a:endParaRPr lang="en-US" sz="3399" b="1" i="1">
              <a:solidFill>
                <a:srgbClr val="000000"/>
              </a:solidFill>
              <a:latin typeface="Arial Bold Italics"/>
              <a:ea typeface="Arial Bold Italics"/>
              <a:cs typeface="Arial Bold Italics"/>
              <a:sym typeface="Arial Bold Italics"/>
            </a:endParaRPr>
          </a:p>
          <a:p>
            <a:pPr marL="0" lvl="0" indent="0" algn="l">
              <a:lnSpc>
                <a:spcPts val="4079"/>
              </a:lnSpc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you think of any reasons younger generations would be losing interest in wine?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5803900" y="1591151"/>
            <a:ext cx="5532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Agenda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803900" y="3217704"/>
            <a:ext cx="8355360" cy="338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Grammar Focus: Third Conditional 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Video: Wine interest declining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72A0A5-EFB0-D579-6272-21649722AF53}"/>
              </a:ext>
            </a:extLst>
          </p:cNvPr>
          <p:cNvSpPr txBox="1"/>
          <p:nvPr/>
        </p:nvSpPr>
        <p:spPr>
          <a:xfrm>
            <a:off x="4309348" y="8509165"/>
            <a:ext cx="1341765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u="sng" dirty="0">
                <a:solidFill>
                  <a:srgbClr val="002060"/>
                </a:solidFill>
                <a:latin typeface="Arial"/>
                <a:ea typeface="+mn-lt"/>
                <a:cs typeface="+mn-lt"/>
              </a:rPr>
              <a:t>https://youtu.be/MQfk0lGXx5E?si=RVfxNkCy6AsfuDZt</a:t>
            </a:r>
            <a:endParaRPr lang="en-US" sz="3600" u="sng">
              <a:solidFill>
                <a:srgbClr val="002060"/>
              </a:solidFill>
              <a:latin typeface="Arial"/>
              <a:ea typeface="Calibri"/>
              <a:cs typeface="Arial"/>
            </a:endParaRPr>
          </a:p>
        </p:txBody>
      </p:sp>
      <p:pic>
        <p:nvPicPr>
          <p:cNvPr id="5" name="Online Media 4" title="Wine interest declining, report says">
            <a:hlinkClick r:id="" action="ppaction://media"/>
            <a:extLst>
              <a:ext uri="{FF2B5EF4-FFF2-40B4-BE49-F238E27FC236}">
                <a16:creationId xmlns:a16="http://schemas.microsoft.com/office/drawing/2014/main" id="{F65F2A4A-72D0-15F5-9FD8-056B64704A6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03121" y="1048073"/>
            <a:ext cx="12860499" cy="72609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043396"/>
            <a:ext cx="13177540" cy="3861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did the report find about younger consumers and wine?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does the report say about the trend among older consumers regarding wine?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How do younger consumers feel about wine's sugar content?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For the consumers who are still drinking wine, what wines are they moving towards?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581819"/>
            <a:ext cx="13177540" cy="2316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Answer the questions about the video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2328227"/>
            <a:ext cx="13177540" cy="5775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Younger consumers, such as Gen Z and millennials, are less interested in wine and are turning to newer drinks or swearing off alcohol altogether.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The report states that older consumers, particularly those over 60, are responsible for the growth of premium wine sales.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Younger consumers feel that wine is too sugary, which leads to them experiencing issues like being kept awake at night or feeling slowed down.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They are moving towards more expensive wines.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7810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Answer reveal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2328227"/>
            <a:ext cx="13177540" cy="4499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Is wine popular in your country? 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In your country, are there any traditions or customs around drinking alcohol?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Some people believe that alcohol can have health benefits when consumed in small amounts. Do you think this is true?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Have you ever experienced or witnessed the negative effects of alcohol (e.g., hangovers, accidents, or bad behavior)?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7810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Discuss the questions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734060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Wrap-up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"/>
            </a:stretch>
          </a:blipFill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2506027"/>
            <a:ext cx="13177540" cy="322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vocabulary words did we learn?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 do we use the third conditional?</a:t>
            </a:r>
          </a:p>
          <a:p>
            <a:pPr algn="l">
              <a:lnSpc>
                <a:spcPts val="5099"/>
              </a:lnSpc>
            </a:pPr>
            <a:endParaRPr lang="en-US" sz="3399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5099"/>
              </a:lnSpc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Share your final thoughts:</a:t>
            </a:r>
          </a:p>
          <a:p>
            <a:pPr algn="l">
              <a:lnSpc>
                <a:spcPts val="5099"/>
              </a:lnSpc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think wine popularity will continue to decline?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9588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What did we learn?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303524" y="3271201"/>
            <a:ext cx="13328775" cy="3126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963"/>
              </a:lnSpc>
            </a:pPr>
            <a:r>
              <a:rPr lang="en-US" sz="164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Thank you!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69500" y="4548195"/>
            <a:ext cx="5532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Warm-up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"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6033897" y="1174881"/>
            <a:ext cx="5055780" cy="3744497"/>
          </a:xfrm>
          <a:custGeom>
            <a:avLst/>
            <a:gdLst/>
            <a:ahLst/>
            <a:cxnLst/>
            <a:rect l="l" t="t" r="r" b="b"/>
            <a:pathLst>
              <a:path w="5055780" h="3744497">
                <a:moveTo>
                  <a:pt x="0" y="0"/>
                </a:moveTo>
                <a:lnTo>
                  <a:pt x="5055781" y="0"/>
                </a:lnTo>
                <a:lnTo>
                  <a:pt x="5055781" y="3744496"/>
                </a:lnTo>
                <a:lnTo>
                  <a:pt x="0" y="37444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23" t="-12309" b="-26117"/>
            </a:stretch>
          </a:blipFill>
          <a:ln cap="sq">
            <a:noFill/>
            <a:prstDash val="solid"/>
            <a:miter/>
          </a:ln>
        </p:spPr>
      </p:sp>
      <p:sp>
        <p:nvSpPr>
          <p:cNvPr id="4" name="TextBox 4"/>
          <p:cNvSpPr txBox="1"/>
          <p:nvPr/>
        </p:nvSpPr>
        <p:spPr>
          <a:xfrm>
            <a:off x="11645584" y="1566928"/>
            <a:ext cx="5880697" cy="283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355"/>
              </a:lnSpc>
            </a:pPr>
            <a:r>
              <a:rPr lang="en-US" sz="5100" b="1" spc="15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Look at the pictures and answer the questions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645584" y="4910072"/>
            <a:ext cx="5880697" cy="3781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is a popular alcoholic drink in your country?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think people drink alcohol too much or too little where you live?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 do people usually drink alcohol in your culture?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46100" y="1174881"/>
            <a:ext cx="5043189" cy="3681217"/>
            <a:chOff x="0" y="0"/>
            <a:chExt cx="1062215" cy="7753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62215" cy="775351"/>
            </a:xfrm>
            <a:custGeom>
              <a:avLst/>
              <a:gdLst/>
              <a:ahLst/>
              <a:cxnLst/>
              <a:rect l="l" t="t" r="r" b="b"/>
              <a:pathLst>
                <a:path w="1062215" h="775351">
                  <a:moveTo>
                    <a:pt x="0" y="0"/>
                  </a:moveTo>
                  <a:lnTo>
                    <a:pt x="1062215" y="0"/>
                  </a:lnTo>
                  <a:lnTo>
                    <a:pt x="1062215" y="775351"/>
                  </a:lnTo>
                  <a:lnTo>
                    <a:pt x="0" y="775351"/>
                  </a:lnTo>
                  <a:close/>
                </a:path>
              </a:pathLst>
            </a:custGeom>
            <a:blipFill>
              <a:blip r:embed="rId3"/>
              <a:stretch>
                <a:fillRect l="-9801" t="-142" b="-142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6082199" y="1174881"/>
            <a:ext cx="5007479" cy="3681217"/>
            <a:chOff x="0" y="0"/>
            <a:chExt cx="1000714" cy="7356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00714" cy="735669"/>
            </a:xfrm>
            <a:custGeom>
              <a:avLst/>
              <a:gdLst/>
              <a:ahLst/>
              <a:cxnLst/>
              <a:rect l="l" t="t" r="r" b="b"/>
              <a:pathLst>
                <a:path w="1000714" h="735669">
                  <a:moveTo>
                    <a:pt x="0" y="0"/>
                  </a:moveTo>
                  <a:lnTo>
                    <a:pt x="1000714" y="0"/>
                  </a:lnTo>
                  <a:lnTo>
                    <a:pt x="1000714" y="735669"/>
                  </a:lnTo>
                  <a:lnTo>
                    <a:pt x="0" y="735669"/>
                  </a:lnTo>
                  <a:close/>
                </a:path>
              </a:pathLst>
            </a:custGeom>
            <a:blipFill>
              <a:blip r:embed="rId4"/>
              <a:stretch>
                <a:fillRect r="-16670" b="-5637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546100" y="5394325"/>
            <a:ext cx="5043189" cy="3717794"/>
            <a:chOff x="0" y="0"/>
            <a:chExt cx="1007850" cy="7429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07850" cy="742978"/>
            </a:xfrm>
            <a:custGeom>
              <a:avLst/>
              <a:gdLst/>
              <a:ahLst/>
              <a:cxnLst/>
              <a:rect l="l" t="t" r="r" b="b"/>
              <a:pathLst>
                <a:path w="1007850" h="742978">
                  <a:moveTo>
                    <a:pt x="0" y="0"/>
                  </a:moveTo>
                  <a:lnTo>
                    <a:pt x="1007850" y="0"/>
                  </a:lnTo>
                  <a:lnTo>
                    <a:pt x="1007850" y="742978"/>
                  </a:lnTo>
                  <a:lnTo>
                    <a:pt x="0" y="742978"/>
                  </a:lnTo>
                  <a:close/>
                </a:path>
              </a:pathLst>
            </a:custGeom>
            <a:blipFill>
              <a:blip r:embed="rId5"/>
              <a:stretch>
                <a:fillRect l="-5390" r="-5390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6089546" y="5394325"/>
            <a:ext cx="5055780" cy="3717794"/>
            <a:chOff x="0" y="0"/>
            <a:chExt cx="1010367" cy="74297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10367" cy="742978"/>
            </a:xfrm>
            <a:custGeom>
              <a:avLst/>
              <a:gdLst/>
              <a:ahLst/>
              <a:cxnLst/>
              <a:rect l="l" t="t" r="r" b="b"/>
              <a:pathLst>
                <a:path w="1010367" h="742978">
                  <a:moveTo>
                    <a:pt x="0" y="0"/>
                  </a:moveTo>
                  <a:lnTo>
                    <a:pt x="1010367" y="0"/>
                  </a:lnTo>
                  <a:lnTo>
                    <a:pt x="1010367" y="742978"/>
                  </a:lnTo>
                  <a:lnTo>
                    <a:pt x="0" y="742978"/>
                  </a:lnTo>
                  <a:close/>
                </a:path>
              </a:pathLst>
            </a:custGeom>
            <a:blipFill>
              <a:blip r:embed="rId6"/>
              <a:stretch>
                <a:fillRect l="-5252" r="-5252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6929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Vocabulary</a:t>
            </a:r>
          </a:p>
        </p:txBody>
      </p:sp>
      <p:sp>
        <p:nvSpPr>
          <p:cNvPr id="6" name="Freeform 4" descr="A pair of hands holding champagne glasses&#10;&#10;AI-generated content may be incorrect.">
            <a:extLst>
              <a:ext uri="{FF2B5EF4-FFF2-40B4-BE49-F238E27FC236}">
                <a16:creationId xmlns:a16="http://schemas.microsoft.com/office/drawing/2014/main" id="{9FD2D8D4-F40F-7F7F-1927-80BD9F0BEA59}"/>
              </a:ext>
            </a:extLst>
          </p:cNvPr>
          <p:cNvSpPr/>
          <p:nvPr/>
        </p:nvSpPr>
        <p:spPr>
          <a:xfrm>
            <a:off x="0" y="1997544"/>
            <a:ext cx="9445412" cy="6291912"/>
          </a:xfrm>
          <a:custGeom>
            <a:avLst/>
            <a:gdLst/>
            <a:ahLst/>
            <a:cxnLst/>
            <a:rect l="l" t="t" r="r" b="b"/>
            <a:pathLst>
              <a:path w="9445412" h="6291912">
                <a:moveTo>
                  <a:pt x="0" y="0"/>
                </a:moveTo>
                <a:lnTo>
                  <a:pt x="9445412" y="0"/>
                </a:lnTo>
                <a:lnTo>
                  <a:pt x="9445412" y="6291912"/>
                </a:lnTo>
                <a:lnTo>
                  <a:pt x="0" y="6291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342879"/>
            <a:ext cx="7601242" cy="760124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080000" y="6350000"/>
                  </a:moveTo>
                  <a:lnTo>
                    <a:pt x="1270000" y="6350000"/>
                  </a:lnTo>
                  <a:cubicBezTo>
                    <a:pt x="568960" y="6350000"/>
                    <a:pt x="0" y="5781040"/>
                    <a:pt x="0" y="5080000"/>
                  </a:cubicBezTo>
                  <a:lnTo>
                    <a:pt x="0" y="1270000"/>
                  </a:lnTo>
                  <a:cubicBezTo>
                    <a:pt x="0" y="568960"/>
                    <a:pt x="568960" y="0"/>
                    <a:pt x="1270000" y="0"/>
                  </a:cubicBezTo>
                  <a:lnTo>
                    <a:pt x="5080000" y="0"/>
                  </a:lnTo>
                  <a:cubicBezTo>
                    <a:pt x="5781040" y="0"/>
                    <a:pt x="6350000" y="568960"/>
                    <a:pt x="6350000" y="1270000"/>
                  </a:cubicBezTo>
                  <a:lnTo>
                    <a:pt x="6350000" y="5080000"/>
                  </a:lnTo>
                  <a:cubicBezTo>
                    <a:pt x="6350000" y="5781040"/>
                    <a:pt x="5781040" y="6350000"/>
                    <a:pt x="5080000" y="635000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9144000" y="4021915"/>
            <a:ext cx="7607391" cy="1946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Someone who chooses to drink less or avoid alcohol for health or personal reasons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0" y="2222675"/>
            <a:ext cx="811530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Sober Curious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2251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342879"/>
            <a:ext cx="7601242" cy="760124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080000" y="6350000"/>
                  </a:moveTo>
                  <a:lnTo>
                    <a:pt x="1270000" y="6350000"/>
                  </a:lnTo>
                  <a:cubicBezTo>
                    <a:pt x="568960" y="6350000"/>
                    <a:pt x="0" y="5781040"/>
                    <a:pt x="0" y="5080000"/>
                  </a:cubicBezTo>
                  <a:lnTo>
                    <a:pt x="0" y="1270000"/>
                  </a:lnTo>
                  <a:cubicBezTo>
                    <a:pt x="0" y="568960"/>
                    <a:pt x="568960" y="0"/>
                    <a:pt x="1270000" y="0"/>
                  </a:cubicBezTo>
                  <a:lnTo>
                    <a:pt x="5080000" y="0"/>
                  </a:lnTo>
                  <a:cubicBezTo>
                    <a:pt x="5781040" y="0"/>
                    <a:pt x="6350000" y="568960"/>
                    <a:pt x="6350000" y="1270000"/>
                  </a:cubicBezTo>
                  <a:lnTo>
                    <a:pt x="6350000" y="5080000"/>
                  </a:lnTo>
                  <a:cubicBezTo>
                    <a:pt x="6350000" y="5781040"/>
                    <a:pt x="5781040" y="6350000"/>
                    <a:pt x="50800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25046" r="-25046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9144000" y="4472940"/>
            <a:ext cx="7607391" cy="67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 little drunk, but not very drunk.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0" y="2541128"/>
            <a:ext cx="811530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Tipsy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342879"/>
            <a:ext cx="7601242" cy="760124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080000" y="6350000"/>
                  </a:moveTo>
                  <a:lnTo>
                    <a:pt x="1270000" y="6350000"/>
                  </a:lnTo>
                  <a:cubicBezTo>
                    <a:pt x="568960" y="6350000"/>
                    <a:pt x="0" y="5781040"/>
                    <a:pt x="0" y="5080000"/>
                  </a:cubicBezTo>
                  <a:lnTo>
                    <a:pt x="0" y="1270000"/>
                  </a:lnTo>
                  <a:cubicBezTo>
                    <a:pt x="0" y="568960"/>
                    <a:pt x="568960" y="0"/>
                    <a:pt x="1270000" y="0"/>
                  </a:cubicBezTo>
                  <a:lnTo>
                    <a:pt x="5080000" y="0"/>
                  </a:lnTo>
                  <a:cubicBezTo>
                    <a:pt x="5781040" y="0"/>
                    <a:pt x="6350000" y="568960"/>
                    <a:pt x="6350000" y="1270000"/>
                  </a:cubicBezTo>
                  <a:lnTo>
                    <a:pt x="6350000" y="5080000"/>
                  </a:lnTo>
                  <a:cubicBezTo>
                    <a:pt x="6350000" y="5781040"/>
                    <a:pt x="5781040" y="6350000"/>
                    <a:pt x="50800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24999" r="-24999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9144000" y="4472940"/>
            <a:ext cx="7607391" cy="67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 cocktail without alcohol.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0" y="2617328"/>
            <a:ext cx="811530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Mocktail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1342879"/>
            <a:ext cx="7601242" cy="7601242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080000" y="6350000"/>
                  </a:moveTo>
                  <a:lnTo>
                    <a:pt x="1270000" y="6350000"/>
                  </a:lnTo>
                  <a:cubicBezTo>
                    <a:pt x="568960" y="6350000"/>
                    <a:pt x="0" y="5781040"/>
                    <a:pt x="0" y="5080000"/>
                  </a:cubicBezTo>
                  <a:lnTo>
                    <a:pt x="0" y="1270000"/>
                  </a:lnTo>
                  <a:cubicBezTo>
                    <a:pt x="0" y="568960"/>
                    <a:pt x="568960" y="0"/>
                    <a:pt x="1270000" y="0"/>
                  </a:cubicBezTo>
                  <a:lnTo>
                    <a:pt x="5080000" y="0"/>
                  </a:lnTo>
                  <a:cubicBezTo>
                    <a:pt x="5781040" y="0"/>
                    <a:pt x="6350000" y="568960"/>
                    <a:pt x="6350000" y="1270000"/>
                  </a:cubicBezTo>
                  <a:lnTo>
                    <a:pt x="6350000" y="5080000"/>
                  </a:lnTo>
                  <a:cubicBezTo>
                    <a:pt x="6350000" y="5781040"/>
                    <a:pt x="5781040" y="6350000"/>
                    <a:pt x="50800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24906" r="-24906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9144000" y="5181989"/>
            <a:ext cx="7607391" cy="1308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Drinking a large amount of alcohol in a short time.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0" y="1954776"/>
            <a:ext cx="8115300" cy="292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Binge drinking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Alcohol: Cheers or No Cheers?</dc:title>
  <cp:revision>15</cp:revision>
  <dcterms:created xsi:type="dcterms:W3CDTF">2006-08-16T00:00:00Z</dcterms:created>
  <dcterms:modified xsi:type="dcterms:W3CDTF">2025-06-14T02:45:19Z</dcterms:modified>
  <dc:identifier>DAGhATziPUM</dc:identifier>
</cp:coreProperties>
</file>