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8288000" cy="10287000"/>
  <p:notesSz cx="6858000" cy="9144000"/>
  <p:embeddedFontLst>
    <p:embeddedFont>
      <p:font typeface="Arial Bold" panose="020B0704020202020204" pitchFamily="34" charset="0"/>
      <p:regular r:id="rId32"/>
      <p:bold r:id="rId33"/>
    </p:embeddedFont>
    <p:embeddedFont>
      <p:font typeface="Arial Bold Italics" panose="020B0604020202020204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7BCCF5-4336-2836-0914-468BFE62FDFD}" v="7" dt="2025-06-14T02:34:23.4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Qtiezrk-Js?si=agsHrbdHOYWl3gbA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hQtiezrk-Js?feature=oembed" TargetMode="Externa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5907996" y="7894296"/>
            <a:ext cx="2165804" cy="2165804"/>
          </a:xfrm>
          <a:custGeom>
            <a:avLst/>
            <a:gdLst/>
            <a:ahLst/>
            <a:cxnLst/>
            <a:rect l="l" t="t" r="r" b="b"/>
            <a:pathLst>
              <a:path w="2165804" h="2165804">
                <a:moveTo>
                  <a:pt x="0" y="0"/>
                </a:moveTo>
                <a:lnTo>
                  <a:pt x="2165804" y="0"/>
                </a:lnTo>
                <a:lnTo>
                  <a:pt x="2165804" y="2165804"/>
                </a:lnTo>
                <a:lnTo>
                  <a:pt x="0" y="21658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1993957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0604500" y="5832259"/>
            <a:ext cx="6344898" cy="1685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39"/>
              </a:lnSpc>
              <a:spcBef>
                <a:spcPct val="0"/>
              </a:spcBef>
            </a:pPr>
            <a:r>
              <a:rPr lang="en-US" sz="5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Talent, Money, and Fame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604500" y="2837626"/>
            <a:ext cx="5532090" cy="22955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Famous Athletes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7489849" y="847725"/>
            <a:ext cx="9769451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Big break</a:t>
            </a:r>
          </a:p>
        </p:txBody>
      </p:sp>
      <p:sp>
        <p:nvSpPr>
          <p:cNvPr id="4" name="Freeform 4"/>
          <p:cNvSpPr/>
          <p:nvPr/>
        </p:nvSpPr>
        <p:spPr>
          <a:xfrm>
            <a:off x="1031868" y="5342797"/>
            <a:ext cx="6183319" cy="4081799"/>
          </a:xfrm>
          <a:custGeom>
            <a:avLst/>
            <a:gdLst/>
            <a:ahLst/>
            <a:cxnLst/>
            <a:rect l="l" t="t" r="r" b="b"/>
            <a:pathLst>
              <a:path w="6183319" h="4081799">
                <a:moveTo>
                  <a:pt x="0" y="0"/>
                </a:moveTo>
                <a:lnTo>
                  <a:pt x="6183319" y="0"/>
                </a:lnTo>
                <a:lnTo>
                  <a:pt x="6183319" y="4081799"/>
                </a:lnTo>
                <a:lnTo>
                  <a:pt x="0" y="408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31868" y="1028700"/>
            <a:ext cx="6134191" cy="4089461"/>
          </a:xfrm>
          <a:custGeom>
            <a:avLst/>
            <a:gdLst/>
            <a:ahLst/>
            <a:cxnLst/>
            <a:rect l="l" t="t" r="r" b="b"/>
            <a:pathLst>
              <a:path w="6134191" h="4089461">
                <a:moveTo>
                  <a:pt x="0" y="0"/>
                </a:moveTo>
                <a:lnTo>
                  <a:pt x="6134191" y="0"/>
                </a:lnTo>
                <a:lnTo>
                  <a:pt x="6134191" y="4089461"/>
                </a:lnTo>
                <a:lnTo>
                  <a:pt x="0" y="40894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7489849" y="2455227"/>
            <a:ext cx="9769451" cy="1915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A major opportunity or chance for success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101958" y="1028700"/>
            <a:ext cx="6043139" cy="4028759"/>
          </a:xfrm>
          <a:custGeom>
            <a:avLst/>
            <a:gdLst/>
            <a:ahLst/>
            <a:cxnLst/>
            <a:rect l="l" t="t" r="r" b="b"/>
            <a:pathLst>
              <a:path w="6043139" h="4028759">
                <a:moveTo>
                  <a:pt x="0" y="0"/>
                </a:moveTo>
                <a:lnTo>
                  <a:pt x="6043139" y="0"/>
                </a:lnTo>
                <a:lnTo>
                  <a:pt x="6043139" y="4028759"/>
                </a:lnTo>
                <a:lnTo>
                  <a:pt x="0" y="40287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01958" y="5391567"/>
            <a:ext cx="6043139" cy="4026241"/>
          </a:xfrm>
          <a:custGeom>
            <a:avLst/>
            <a:gdLst/>
            <a:ahLst/>
            <a:cxnLst/>
            <a:rect l="l" t="t" r="r" b="b"/>
            <a:pathLst>
              <a:path w="6043139" h="4026241">
                <a:moveTo>
                  <a:pt x="0" y="0"/>
                </a:moveTo>
                <a:lnTo>
                  <a:pt x="6043139" y="0"/>
                </a:lnTo>
                <a:lnTo>
                  <a:pt x="6043139" y="4026242"/>
                </a:lnTo>
                <a:lnTo>
                  <a:pt x="0" y="4026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Roll in the dough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101958" y="1028700"/>
            <a:ext cx="6043139" cy="4028759"/>
          </a:xfrm>
          <a:custGeom>
            <a:avLst/>
            <a:gdLst/>
            <a:ahLst/>
            <a:cxnLst/>
            <a:rect l="l" t="t" r="r" b="b"/>
            <a:pathLst>
              <a:path w="6043139" h="4028759">
                <a:moveTo>
                  <a:pt x="0" y="0"/>
                </a:moveTo>
                <a:lnTo>
                  <a:pt x="6043139" y="0"/>
                </a:lnTo>
                <a:lnTo>
                  <a:pt x="6043139" y="4028759"/>
                </a:lnTo>
                <a:lnTo>
                  <a:pt x="0" y="40287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01958" y="5391567"/>
            <a:ext cx="6043139" cy="4026241"/>
          </a:xfrm>
          <a:custGeom>
            <a:avLst/>
            <a:gdLst/>
            <a:ahLst/>
            <a:cxnLst/>
            <a:rect l="l" t="t" r="r" b="b"/>
            <a:pathLst>
              <a:path w="6043139" h="4026241">
                <a:moveTo>
                  <a:pt x="0" y="0"/>
                </a:moveTo>
                <a:lnTo>
                  <a:pt x="6043139" y="0"/>
                </a:lnTo>
                <a:lnTo>
                  <a:pt x="6043139" y="4026242"/>
                </a:lnTo>
                <a:lnTo>
                  <a:pt x="0" y="40262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Roll in the dough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48630" y="3999549"/>
            <a:ext cx="9769451" cy="99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To make a lot of money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969037" y="1028700"/>
            <a:ext cx="6176060" cy="4114800"/>
          </a:xfrm>
          <a:custGeom>
            <a:avLst/>
            <a:gdLst/>
            <a:ahLst/>
            <a:cxnLst/>
            <a:rect l="l" t="t" r="r" b="b"/>
            <a:pathLst>
              <a:path w="6176060" h="4114800">
                <a:moveTo>
                  <a:pt x="0" y="0"/>
                </a:moveTo>
                <a:lnTo>
                  <a:pt x="6176060" y="0"/>
                </a:lnTo>
                <a:lnTo>
                  <a:pt x="617606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68728" y="5363866"/>
            <a:ext cx="6109600" cy="4065661"/>
          </a:xfrm>
          <a:custGeom>
            <a:avLst/>
            <a:gdLst/>
            <a:ahLst/>
            <a:cxnLst/>
            <a:rect l="l" t="t" r="r" b="b"/>
            <a:pathLst>
              <a:path w="6109600" h="4065661">
                <a:moveTo>
                  <a:pt x="0" y="0"/>
                </a:moveTo>
                <a:lnTo>
                  <a:pt x="6109599" y="0"/>
                </a:lnTo>
                <a:lnTo>
                  <a:pt x="6109599" y="4065660"/>
                </a:lnTo>
                <a:lnTo>
                  <a:pt x="0" y="40656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In the spotlight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969037" y="1028700"/>
            <a:ext cx="6176060" cy="4114800"/>
          </a:xfrm>
          <a:custGeom>
            <a:avLst/>
            <a:gdLst/>
            <a:ahLst/>
            <a:cxnLst/>
            <a:rect l="l" t="t" r="r" b="b"/>
            <a:pathLst>
              <a:path w="6176060" h="4114800">
                <a:moveTo>
                  <a:pt x="0" y="0"/>
                </a:moveTo>
                <a:lnTo>
                  <a:pt x="6176060" y="0"/>
                </a:lnTo>
                <a:lnTo>
                  <a:pt x="617606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68728" y="5363866"/>
            <a:ext cx="6109600" cy="4065661"/>
          </a:xfrm>
          <a:custGeom>
            <a:avLst/>
            <a:gdLst/>
            <a:ahLst/>
            <a:cxnLst/>
            <a:rect l="l" t="t" r="r" b="b"/>
            <a:pathLst>
              <a:path w="6109600" h="4065661">
                <a:moveTo>
                  <a:pt x="0" y="0"/>
                </a:moveTo>
                <a:lnTo>
                  <a:pt x="6109599" y="0"/>
                </a:lnTo>
                <a:lnTo>
                  <a:pt x="6109599" y="4065660"/>
                </a:lnTo>
                <a:lnTo>
                  <a:pt x="0" y="406566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In the spotlight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48630" y="2577149"/>
            <a:ext cx="9769451" cy="991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Getting a lot of public attention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068728" y="1028700"/>
            <a:ext cx="6076369" cy="4048381"/>
          </a:xfrm>
          <a:custGeom>
            <a:avLst/>
            <a:gdLst/>
            <a:ahLst/>
            <a:cxnLst/>
            <a:rect l="l" t="t" r="r" b="b"/>
            <a:pathLst>
              <a:path w="6076369" h="4048381">
                <a:moveTo>
                  <a:pt x="0" y="0"/>
                </a:moveTo>
                <a:lnTo>
                  <a:pt x="6076369" y="0"/>
                </a:lnTo>
                <a:lnTo>
                  <a:pt x="6076369" y="4048381"/>
                </a:lnTo>
                <a:lnTo>
                  <a:pt x="0" y="40483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68728" y="5207387"/>
            <a:ext cx="6076369" cy="4050913"/>
          </a:xfrm>
          <a:custGeom>
            <a:avLst/>
            <a:gdLst/>
            <a:ahLst/>
            <a:cxnLst/>
            <a:rect l="l" t="t" r="r" b="b"/>
            <a:pathLst>
              <a:path w="6076369" h="4050913">
                <a:moveTo>
                  <a:pt x="0" y="0"/>
                </a:moveTo>
                <a:lnTo>
                  <a:pt x="6076369" y="0"/>
                </a:lnTo>
                <a:lnTo>
                  <a:pt x="6076369" y="4050913"/>
                </a:lnTo>
                <a:lnTo>
                  <a:pt x="0" y="40509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Short shelf life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068728" y="1028700"/>
            <a:ext cx="6076369" cy="4048381"/>
          </a:xfrm>
          <a:custGeom>
            <a:avLst/>
            <a:gdLst/>
            <a:ahLst/>
            <a:cxnLst/>
            <a:rect l="l" t="t" r="r" b="b"/>
            <a:pathLst>
              <a:path w="6076369" h="4048381">
                <a:moveTo>
                  <a:pt x="0" y="0"/>
                </a:moveTo>
                <a:lnTo>
                  <a:pt x="6076369" y="0"/>
                </a:lnTo>
                <a:lnTo>
                  <a:pt x="6076369" y="4048381"/>
                </a:lnTo>
                <a:lnTo>
                  <a:pt x="0" y="40483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68728" y="5207387"/>
            <a:ext cx="6076369" cy="4050913"/>
          </a:xfrm>
          <a:custGeom>
            <a:avLst/>
            <a:gdLst/>
            <a:ahLst/>
            <a:cxnLst/>
            <a:rect l="l" t="t" r="r" b="b"/>
            <a:pathLst>
              <a:path w="6076369" h="4050913">
                <a:moveTo>
                  <a:pt x="0" y="0"/>
                </a:moveTo>
                <a:lnTo>
                  <a:pt x="6076369" y="0"/>
                </a:lnTo>
                <a:lnTo>
                  <a:pt x="6076369" y="4050913"/>
                </a:lnTo>
                <a:lnTo>
                  <a:pt x="0" y="40509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7648630" y="847725"/>
            <a:ext cx="961067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Short shelf life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7648630" y="2577149"/>
            <a:ext cx="9769451" cy="1915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A career or situation that doesn’t last long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217227"/>
            <a:ext cx="13177540" cy="4499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does it take for someone to become a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household name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Have you ever had a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big break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in your life or career?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think athletes deserve to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roll in the dough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for playing sports?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Which sports do you think have a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short shelf life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 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think it’s stressful for athletes to always be </a:t>
            </a:r>
            <a:r>
              <a:rPr lang="en-US" sz="3399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in the spotlight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941388"/>
            <a:ext cx="13177540" cy="1724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600"/>
              </a:lnSpc>
            </a:pPr>
            <a:r>
              <a:rPr lang="en-US" sz="9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Give your opinion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6929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Grammar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3957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91728" y="0"/>
            <a:ext cx="150932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3936231" y="306068"/>
            <a:ext cx="13008800" cy="1855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Grammar Focus: </a:t>
            </a:r>
          </a:p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Comparative Structures 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936258" y="2180596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936231" y="2427607"/>
            <a:ext cx="13872372" cy="6981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When do we use comparative structures?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 we want to show the difference or degree of difference between two things.</a:t>
            </a:r>
          </a:p>
          <a:p>
            <a:pPr algn="l">
              <a:lnSpc>
                <a:spcPts val="4200"/>
              </a:lnSpc>
            </a:pPr>
            <a:endParaRPr lang="en-US" sz="3000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Structure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For one-syllable adjectives, </a:t>
            </a:r>
            <a:r>
              <a:rPr lang="en-US" sz="3000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add -er: fast → faster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For longer adjectives, </a:t>
            </a:r>
            <a:r>
              <a:rPr lang="en-US" sz="3000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use more + adjective: famous → more famous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Irregular forms: </a:t>
            </a:r>
            <a:r>
              <a:rPr lang="en-US" sz="3000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good → better, bad → worse</a:t>
            </a:r>
          </a:p>
          <a:p>
            <a:pPr algn="l">
              <a:lnSpc>
                <a:spcPts val="4200"/>
              </a:lnSpc>
            </a:pPr>
            <a:endParaRPr lang="en-US" sz="3000" b="1">
              <a:solidFill>
                <a:srgbClr val="FF3131"/>
              </a:solidFill>
              <a:latin typeface="Arial Bold"/>
              <a:ea typeface="Arial Bold"/>
              <a:cs typeface="Arial Bold"/>
              <a:sym typeface="Arial Bold"/>
            </a:endParaRPr>
          </a:p>
          <a:p>
            <a:pPr algn="l">
              <a:lnSpc>
                <a:spcPts val="4200"/>
              </a:lnSpc>
            </a:pPr>
            <a:r>
              <a:rPr lang="en-US" sz="30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Examples: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Athletes’ salaries have become </a:t>
            </a:r>
            <a:r>
              <a:rPr lang="en-US" sz="3000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higher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over the years.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 think basketball is </a:t>
            </a:r>
            <a:r>
              <a:rPr lang="en-US" sz="3000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more exciting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tennis.</a:t>
            </a:r>
          </a:p>
          <a:p>
            <a:pPr marL="647700" lvl="1" indent="-323850" algn="l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LeBron James can jump </a:t>
            </a:r>
            <a:r>
              <a:rPr lang="en-US" sz="3000" b="1" i="1">
                <a:solidFill>
                  <a:srgbClr val="28212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further</a:t>
            </a:r>
            <a:r>
              <a:rPr lang="en-US" sz="30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most players. (far → further)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5646443" y="1114425"/>
            <a:ext cx="5532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Agenda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646443" y="2740977"/>
            <a:ext cx="11455400" cy="4056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Guess the expressions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Grammar Focus: Comparative Structures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Video: Shaq Helps People Even When No One’s Watching</a:t>
            </a:r>
          </a:p>
          <a:p>
            <a:pPr marL="820421" lvl="1" indent="-410210" algn="l">
              <a:lnSpc>
                <a:spcPts val="5320"/>
              </a:lnSpc>
              <a:buFont typeface="Arial"/>
              <a:buChar char="•"/>
            </a:pPr>
            <a:r>
              <a:rPr lang="en-US" sz="3800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17128" y="0"/>
            <a:ext cx="15067816" cy="10287000"/>
          </a:xfrm>
          <a:prstGeom prst="rect">
            <a:avLst/>
          </a:prstGeom>
          <a:solidFill>
            <a:srgbClr val="FFFFFF"/>
          </a:solidFill>
          <a:ln cap="sq">
            <a:noFill/>
            <a:prstDash val="solid"/>
            <a:miter/>
          </a:ln>
        </p:spPr>
      </p:sp>
      <p:sp>
        <p:nvSpPr>
          <p:cNvPr id="3" name="TextBox 3"/>
          <p:cNvSpPr txBox="1"/>
          <p:nvPr/>
        </p:nvSpPr>
        <p:spPr>
          <a:xfrm>
            <a:off x="3923503" y="990600"/>
            <a:ext cx="13719972" cy="100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Fill-in-the-blank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923531" y="2350778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923503" y="2588264"/>
            <a:ext cx="13719972" cy="5447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Serena Williams is _______ (successful) than many other female tennis players in history.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Tiger Woods was once _______ (famous) than any other golfer in the world.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Basketball contracts are usually _______ (large) than tennis prize money.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Endorsements are often _______ (valuable) than an athlete’s actual salary.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Some athletes are _______ (good) at handling fame than others.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666328" y="0"/>
            <a:ext cx="151186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3894928" y="1012821"/>
            <a:ext cx="13719972" cy="1007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720"/>
              </a:lnSpc>
            </a:pPr>
            <a:r>
              <a:rPr lang="en-US" sz="6400" b="1" spc="192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Check your answers</a:t>
            </a:r>
          </a:p>
        </p:txBody>
      </p:sp>
      <p:sp>
        <p:nvSpPr>
          <p:cNvPr id="4" name="AutoShape 4"/>
          <p:cNvSpPr/>
          <p:nvPr/>
        </p:nvSpPr>
        <p:spPr>
          <a:xfrm flipV="1">
            <a:off x="3894956" y="2372998"/>
            <a:ext cx="13008772" cy="1905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TextBox 5"/>
          <p:cNvSpPr txBox="1"/>
          <p:nvPr/>
        </p:nvSpPr>
        <p:spPr>
          <a:xfrm>
            <a:off x="3894928" y="2610485"/>
            <a:ext cx="13719972" cy="48475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Serena Williams is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more successful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many other female tennis players in history.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Tiger Woods was once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more famous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any other golfer in the world.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Basketball contracts are usually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larger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tennis prize money.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Endorsements are often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more valuable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than an athlete’s actual salary.</a:t>
            </a:r>
          </a:p>
          <a:p>
            <a:pPr marL="734058" lvl="1" indent="-367029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Some athletes are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better</a:t>
            </a: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 at handling fame than others.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6929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Video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3957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Freeform 3"/>
          <p:cNvSpPr/>
          <p:nvPr/>
        </p:nvSpPr>
        <p:spPr>
          <a:xfrm>
            <a:off x="14056341" y="3568336"/>
            <a:ext cx="3154298" cy="4629150"/>
          </a:xfrm>
          <a:custGeom>
            <a:avLst/>
            <a:gdLst/>
            <a:ahLst/>
            <a:cxnLst/>
            <a:rect l="l" t="t" r="r" b="b"/>
            <a:pathLst>
              <a:path w="3154298" h="4629150">
                <a:moveTo>
                  <a:pt x="0" y="0"/>
                </a:moveTo>
                <a:lnTo>
                  <a:pt x="3154299" y="0"/>
                </a:lnTo>
                <a:lnTo>
                  <a:pt x="3154299" y="4629150"/>
                </a:lnTo>
                <a:lnTo>
                  <a:pt x="0" y="4629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19" b="-919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910106" y="923925"/>
            <a:ext cx="13765434" cy="1685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39"/>
              </a:lnSpc>
            </a:pPr>
            <a:r>
              <a:rPr lang="en-US" sz="5199" b="1" spc="5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In a moment, you will watch a video about basketball player Shaquille O’Neal.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10106" y="3501661"/>
            <a:ext cx="9545163" cy="46958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 b="1" i="1">
                <a:solidFill>
                  <a:srgbClr val="000000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Quick Facts about Shaq:</a:t>
            </a:r>
          </a:p>
          <a:p>
            <a:pPr algn="l">
              <a:lnSpc>
                <a:spcPts val="4079"/>
              </a:lnSpc>
            </a:pPr>
            <a:endParaRPr lang="en-US" sz="3399" b="1" i="1">
              <a:solidFill>
                <a:srgbClr val="000000"/>
              </a:solidFill>
              <a:latin typeface="Arial Bold Italics"/>
              <a:ea typeface="Arial Bold Italics"/>
              <a:cs typeface="Arial Bold Italics"/>
              <a:sym typeface="Arial Bold Italics"/>
            </a:endParaRPr>
          </a:p>
          <a:p>
            <a:pPr marL="734059" lvl="1" indent="-367030" algn="l">
              <a:lnSpc>
                <a:spcPts val="407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Shaq played in the NBA for 19 years and won four NBA championships.</a:t>
            </a:r>
          </a:p>
          <a:p>
            <a:pPr marL="734059" lvl="1" indent="-367030" algn="l">
              <a:lnSpc>
                <a:spcPts val="407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is 216 cm tall and weighs 147 kg.</a:t>
            </a:r>
          </a:p>
          <a:p>
            <a:pPr marL="734059" lvl="1" indent="-367030" algn="l">
              <a:lnSpc>
                <a:spcPts val="407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Shaq is worth $500 million.</a:t>
            </a:r>
          </a:p>
          <a:p>
            <a:pPr marL="734059" lvl="1" indent="-367030" algn="l">
              <a:lnSpc>
                <a:spcPts val="4079"/>
              </a:lnSpc>
              <a:buFont typeface="Arial"/>
              <a:buChar char="•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 is known for his charitable work, especially focusing on children’s hospitals and underprivileged communities.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4" name="TextBox 4"/>
          <p:cNvSpPr txBox="1"/>
          <p:nvPr/>
        </p:nvSpPr>
        <p:spPr>
          <a:xfrm>
            <a:off x="2877262" y="8568103"/>
            <a:ext cx="12490344" cy="5609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 tooltip="https://youtu.be/hQtiezrk-Js?si=agsHrbdHOYWl3gbA"/>
              </a:rPr>
              <a:t>https://youtu.be/hQtiezrk-Js?si=agsHrbdHOYWl3gbA</a:t>
            </a:r>
          </a:p>
        </p:txBody>
      </p:sp>
      <p:pic>
        <p:nvPicPr>
          <p:cNvPr id="5" name="Online Media 4" title="Shaq Helps People Even When No Ones Watching">
            <a:hlinkClick r:id="" action="ppaction://media"/>
            <a:extLst>
              <a:ext uri="{FF2B5EF4-FFF2-40B4-BE49-F238E27FC236}">
                <a16:creationId xmlns:a16="http://schemas.microsoft.com/office/drawing/2014/main" id="{8CCDE11B-1476-4E09-A99C-DB39F379968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03214" y="899304"/>
            <a:ext cx="12667501" cy="71728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3043396"/>
            <a:ext cx="13177540" cy="5775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is the "No Problem School" that the Shaq mentions, and what does he like about it?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How does Shaq interact with the children at the school?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did Shaq do when he saw a mother in Best Buy struggling to pay for laptops?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Why does Shaq want to help people, especially those who are struggling financially?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did Shaq do for homeless people around Thanksgiving, and how many people did he plan to help?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581819"/>
            <a:ext cx="13177540" cy="2316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Answer the questions about the video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1805293"/>
            <a:ext cx="13177540" cy="7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79" lvl="1" indent="-345439" algn="l">
              <a:lnSpc>
                <a:spcPts val="4799"/>
              </a:lnSpc>
              <a:buAutoNum type="arabicPeriod"/>
            </a:pPr>
            <a:r>
              <a:rPr lang="en-US" sz="3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The "No Problem School" is a school near Shaq's home in south Georgia. He likes that children of different races, including Black, white, and Spanish, play together.</a:t>
            </a:r>
          </a:p>
          <a:p>
            <a:pPr marL="690879" lvl="1" indent="-345439" algn="l">
              <a:lnSpc>
                <a:spcPts val="4799"/>
              </a:lnSpc>
              <a:buAutoNum type="arabicPeriod"/>
            </a:pPr>
            <a:r>
              <a:rPr lang="en-US" sz="3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Shaq stops by the school every day and plays with the children. They call him “Uncle Shaq.”</a:t>
            </a:r>
          </a:p>
          <a:p>
            <a:pPr marL="690879" lvl="1" indent="-345439" algn="l">
              <a:lnSpc>
                <a:spcPts val="4799"/>
              </a:lnSpc>
              <a:buAutoNum type="arabicPeriod"/>
            </a:pPr>
            <a:r>
              <a:rPr lang="en-US" sz="3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 Shaq saw a mother trying to pay for laptops for her child, he overheard her saying she would pay $300 the following week. Shaq stepped in and paid the remaining $1,100.</a:t>
            </a:r>
          </a:p>
          <a:p>
            <a:pPr marL="690879" lvl="1" indent="-345439" algn="l">
              <a:lnSpc>
                <a:spcPts val="4799"/>
              </a:lnSpc>
              <a:buAutoNum type="arabicPeriod"/>
            </a:pPr>
            <a:r>
              <a:rPr lang="en-US" sz="3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Shaq’s mother taught him to help others. He doesn't like seeing others suffer, like when he sees people with signs asking for food.</a:t>
            </a:r>
          </a:p>
          <a:p>
            <a:pPr marL="690879" lvl="1" indent="-345439" algn="l">
              <a:lnSpc>
                <a:spcPts val="4799"/>
              </a:lnSpc>
              <a:buAutoNum type="arabicPeriod"/>
            </a:pPr>
            <a:r>
              <a:rPr lang="en-US" sz="31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Shaq wanted to feed 200 homeless people, but when discussing it with his team, they decided to help 300 people.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5524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Answer reveal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2328227"/>
            <a:ext cx="13177540" cy="3861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Shaq mentioned that he wants to be more than just "Shaq" and make a positive impact on others. What do you think about this perspective on fame? 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know of any other athletes that give back to their community?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believe athletes should be role models?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7810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Discuss the questions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734060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Wrap-up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3957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081760" y="2506027"/>
            <a:ext cx="13177540" cy="32232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What vocabulary words did we learn?</a:t>
            </a:r>
          </a:p>
          <a:p>
            <a:pPr marL="734058" lvl="1" indent="-367029" algn="l">
              <a:lnSpc>
                <a:spcPts val="5099"/>
              </a:lnSpc>
              <a:buAutoNum type="arabicPeriod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When do we use comparative structures?</a:t>
            </a:r>
          </a:p>
          <a:p>
            <a:pPr algn="l">
              <a:lnSpc>
                <a:spcPts val="5099"/>
              </a:lnSpc>
            </a:pPr>
            <a:endParaRPr lang="en-US" sz="3399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5099"/>
              </a:lnSpc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Share your final thoughts:</a:t>
            </a:r>
          </a:p>
          <a:p>
            <a:pPr algn="l">
              <a:lnSpc>
                <a:spcPts val="5099"/>
              </a:lnSpc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Do you think athletes deserve high salaries?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081760" y="958850"/>
            <a:ext cx="13177540" cy="12020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820"/>
              </a:lnSpc>
            </a:pPr>
            <a:r>
              <a:rPr lang="en-US" sz="6300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What did we learn?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69500" y="4548195"/>
            <a:ext cx="553209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Warm-up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2004320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753584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303524" y="3271201"/>
            <a:ext cx="12955776" cy="3126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2963"/>
              </a:lnSpc>
            </a:pPr>
            <a:r>
              <a:rPr lang="en-US" sz="164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Thank you!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id="3" name="Group 3"/>
          <p:cNvGrpSpPr/>
          <p:nvPr/>
        </p:nvGrpSpPr>
        <p:grpSpPr>
          <a:xfrm>
            <a:off x="4414310" y="792990"/>
            <a:ext cx="13272816" cy="4731828"/>
            <a:chOff x="0" y="0"/>
            <a:chExt cx="17697089" cy="630910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03440" cy="6309104"/>
            </a:xfrm>
            <a:custGeom>
              <a:avLst/>
              <a:gdLst/>
              <a:ahLst/>
              <a:cxnLst/>
              <a:rect l="l" t="t" r="r" b="b"/>
              <a:pathLst>
                <a:path w="4203440" h="6309104">
                  <a:moveTo>
                    <a:pt x="0" y="0"/>
                  </a:moveTo>
                  <a:lnTo>
                    <a:pt x="4203440" y="0"/>
                  </a:lnTo>
                  <a:lnTo>
                    <a:pt x="4203440" y="6309104"/>
                  </a:lnTo>
                  <a:lnTo>
                    <a:pt x="0" y="630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9102278" y="0"/>
              <a:ext cx="4203440" cy="6309104"/>
            </a:xfrm>
            <a:custGeom>
              <a:avLst/>
              <a:gdLst/>
              <a:ahLst/>
              <a:cxnLst/>
              <a:rect l="l" t="t" r="r" b="b"/>
              <a:pathLst>
                <a:path w="4203440" h="6309104">
                  <a:moveTo>
                    <a:pt x="0" y="0"/>
                  </a:moveTo>
                  <a:lnTo>
                    <a:pt x="4203441" y="0"/>
                  </a:lnTo>
                  <a:lnTo>
                    <a:pt x="4203441" y="6309104"/>
                  </a:lnTo>
                  <a:lnTo>
                    <a:pt x="0" y="630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13493648" y="0"/>
              <a:ext cx="4203440" cy="6309104"/>
            </a:xfrm>
            <a:custGeom>
              <a:avLst/>
              <a:gdLst/>
              <a:ahLst/>
              <a:cxnLst/>
              <a:rect l="l" t="t" r="r" b="b"/>
              <a:pathLst>
                <a:path w="4203440" h="6309104">
                  <a:moveTo>
                    <a:pt x="0" y="0"/>
                  </a:moveTo>
                  <a:lnTo>
                    <a:pt x="4203441" y="0"/>
                  </a:lnTo>
                  <a:lnTo>
                    <a:pt x="4203441" y="6309104"/>
                  </a:lnTo>
                  <a:lnTo>
                    <a:pt x="0" y="630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4553648" y="0"/>
              <a:ext cx="4198422" cy="6309104"/>
            </a:xfrm>
            <a:custGeom>
              <a:avLst/>
              <a:gdLst/>
              <a:ahLst/>
              <a:cxnLst/>
              <a:rect l="l" t="t" r="r" b="b"/>
              <a:pathLst>
                <a:path w="4198422" h="6309104">
                  <a:moveTo>
                    <a:pt x="0" y="0"/>
                  </a:moveTo>
                  <a:lnTo>
                    <a:pt x="4198422" y="0"/>
                  </a:lnTo>
                  <a:lnTo>
                    <a:pt x="4198422" y="6309104"/>
                  </a:lnTo>
                  <a:lnTo>
                    <a:pt x="0" y="630910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4414310" y="5697062"/>
            <a:ext cx="3124304" cy="587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3"/>
              </a:lnSpc>
            </a:pPr>
            <a:r>
              <a:rPr lang="en-US" sz="31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Serena Williams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927754" y="5697062"/>
            <a:ext cx="3027714" cy="587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3"/>
              </a:lnSpc>
            </a:pPr>
            <a:r>
              <a:rPr lang="en-US" sz="31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Tiger Woods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294776" y="5697062"/>
            <a:ext cx="2913307" cy="587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3"/>
              </a:lnSpc>
            </a:pPr>
            <a:r>
              <a:rPr lang="en-US" sz="31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Lionel Messi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4598609" y="5697062"/>
            <a:ext cx="3088517" cy="5879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43"/>
              </a:lnSpc>
            </a:pPr>
            <a:r>
              <a:rPr lang="en-US" sz="3102" b="1">
                <a:solidFill>
                  <a:srgbClr val="000000"/>
                </a:solidFill>
                <a:latin typeface="Arial Bold"/>
                <a:ea typeface="Arial Bold"/>
                <a:cs typeface="Arial Bold"/>
                <a:sym typeface="Arial Bold"/>
              </a:rPr>
              <a:t>LeBron James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4414310" y="6811010"/>
            <a:ext cx="13272816" cy="2447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9" lvl="1" indent="-367030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Which of these athletes do you recognize? What do you know about them?</a:t>
            </a:r>
          </a:p>
          <a:p>
            <a:pPr marL="734059" lvl="1" indent="-367030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 you follow any of these sports? </a:t>
            </a:r>
          </a:p>
          <a:p>
            <a:pPr marL="734059" lvl="1" indent="-367030" algn="l">
              <a:lnSpc>
                <a:spcPts val="4759"/>
              </a:lnSpc>
              <a:buAutoNum type="arabicPeriod"/>
            </a:pPr>
            <a:r>
              <a:rPr lang="en-US" sz="33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your opinion, what makes these athletes so famous?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485148" y="0"/>
            <a:ext cx="12802852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918700" y="4548195"/>
            <a:ext cx="7340600" cy="127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099"/>
              </a:lnSpc>
              <a:spcBef>
                <a:spcPct val="0"/>
              </a:spcBef>
            </a:pPr>
            <a:r>
              <a:rPr lang="en-US" sz="8999" b="1" spc="17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Expressions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1993957"/>
            <a:ext cx="9441143" cy="6278360"/>
          </a:xfrm>
          <a:custGeom>
            <a:avLst/>
            <a:gdLst/>
            <a:ahLst/>
            <a:cxnLst/>
            <a:rect l="l" t="t" r="r" b="b"/>
            <a:pathLst>
              <a:path w="9441143" h="6278360">
                <a:moveTo>
                  <a:pt x="0" y="0"/>
                </a:moveTo>
                <a:lnTo>
                  <a:pt x="9441143" y="0"/>
                </a:lnTo>
                <a:lnTo>
                  <a:pt x="9441143" y="6278360"/>
                </a:lnTo>
                <a:lnTo>
                  <a:pt x="0" y="62783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4521200" y="2812732"/>
            <a:ext cx="12738100" cy="44996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99"/>
              </a:lnSpc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Instructions:</a:t>
            </a:r>
          </a:p>
          <a:p>
            <a:pPr marL="734059" lvl="1" indent="-367030" algn="l">
              <a:lnSpc>
                <a:spcPts val="5099"/>
              </a:lnSpc>
              <a:buFont typeface="Arial"/>
              <a:buChar char="•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Look at the image. </a:t>
            </a:r>
          </a:p>
          <a:p>
            <a:pPr marL="734059" lvl="1" indent="-367030" algn="l">
              <a:lnSpc>
                <a:spcPts val="5099"/>
              </a:lnSpc>
              <a:buFont typeface="Arial"/>
              <a:buChar char="•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Try to guess the meaning of the expression!</a:t>
            </a:r>
          </a:p>
          <a:p>
            <a:pPr marL="734059" lvl="1" indent="-367030" algn="l">
              <a:lnSpc>
                <a:spcPts val="5099"/>
              </a:lnSpc>
              <a:buFont typeface="Arial"/>
              <a:buChar char="•"/>
            </a:pPr>
            <a:r>
              <a:rPr lang="en-US" sz="3399">
                <a:solidFill>
                  <a:srgbClr val="282120"/>
                </a:solidFill>
                <a:latin typeface="Arial"/>
                <a:ea typeface="Arial"/>
                <a:cs typeface="Arial"/>
                <a:sym typeface="Arial"/>
              </a:rPr>
              <a:t>Discuss with your partner or teacher. </a:t>
            </a:r>
          </a:p>
          <a:p>
            <a:pPr algn="l">
              <a:lnSpc>
                <a:spcPts val="5099"/>
              </a:lnSpc>
            </a:pPr>
            <a:endParaRPr lang="en-US" sz="3399">
              <a:solidFill>
                <a:srgbClr val="282120"/>
              </a:solidFill>
              <a:latin typeface="Arial"/>
              <a:ea typeface="Arial"/>
              <a:cs typeface="Arial"/>
              <a:sym typeface="Arial"/>
            </a:endParaRPr>
          </a:p>
          <a:p>
            <a:pPr algn="l">
              <a:lnSpc>
                <a:spcPts val="5099"/>
              </a:lnSpc>
            </a:pP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💡 Tip: Think about fame, success, 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a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nd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 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mon</a:t>
            </a:r>
            <a:r>
              <a:rPr lang="en-US" sz="3399" b="1" u="none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e</a:t>
            </a:r>
            <a:r>
              <a:rPr lang="en-US" sz="3399" b="1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y!</a:t>
            </a:r>
          </a:p>
          <a:p>
            <a:pPr marL="0" lvl="0" indent="0" algn="l">
              <a:lnSpc>
                <a:spcPts val="5099"/>
              </a:lnSpc>
              <a:spcBef>
                <a:spcPct val="0"/>
              </a:spcBef>
            </a:pPr>
            <a:endParaRPr lang="en-US" sz="3399" b="1">
              <a:solidFill>
                <a:srgbClr val="282120"/>
              </a:solidFill>
              <a:latin typeface="Arial Bold"/>
              <a:ea typeface="Arial Bold"/>
              <a:cs typeface="Arial Bold"/>
              <a:sym typeface="Arial Bold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318000" y="847725"/>
            <a:ext cx="12941300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Guess the Expression!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401230" y="2219325"/>
            <a:ext cx="7801772" cy="292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Household name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28700" y="2387172"/>
            <a:ext cx="8059002" cy="5512655"/>
            <a:chOff x="0" y="0"/>
            <a:chExt cx="10745336" cy="735020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21405" cy="3488214"/>
            </a:xfrm>
            <a:custGeom>
              <a:avLst/>
              <a:gdLst/>
              <a:ahLst/>
              <a:cxnLst/>
              <a:rect l="l" t="t" r="r" b="b"/>
              <a:pathLst>
                <a:path w="4821405" h="3488214">
                  <a:moveTo>
                    <a:pt x="0" y="0"/>
                  </a:moveTo>
                  <a:lnTo>
                    <a:pt x="4821405" y="0"/>
                  </a:lnTo>
                  <a:lnTo>
                    <a:pt x="4821405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7942667" y="0"/>
              <a:ext cx="2802669" cy="3488214"/>
            </a:xfrm>
            <a:custGeom>
              <a:avLst/>
              <a:gdLst/>
              <a:ahLst/>
              <a:cxnLst/>
              <a:rect l="l" t="t" r="r" b="b"/>
              <a:pathLst>
                <a:path w="2802669" h="3488214">
                  <a:moveTo>
                    <a:pt x="0" y="0"/>
                  </a:moveTo>
                  <a:lnTo>
                    <a:pt x="2802669" y="0"/>
                  </a:lnTo>
                  <a:lnTo>
                    <a:pt x="2802669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6289" r="-44612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3483807" y="3861993"/>
              <a:ext cx="3453774" cy="3453774"/>
            </a:xfrm>
            <a:custGeom>
              <a:avLst/>
              <a:gdLst/>
              <a:ahLst/>
              <a:cxnLst/>
              <a:rect l="l" t="t" r="r" b="b"/>
              <a:pathLst>
                <a:path w="3453774" h="3453774">
                  <a:moveTo>
                    <a:pt x="0" y="0"/>
                  </a:moveTo>
                  <a:lnTo>
                    <a:pt x="3453773" y="0"/>
                  </a:lnTo>
                  <a:lnTo>
                    <a:pt x="3453773" y="3453774"/>
                  </a:lnTo>
                  <a:lnTo>
                    <a:pt x="0" y="34537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5092725" y="0"/>
              <a:ext cx="2579711" cy="3520230"/>
            </a:xfrm>
            <a:custGeom>
              <a:avLst/>
              <a:gdLst/>
              <a:ahLst/>
              <a:cxnLst/>
              <a:rect l="l" t="t" r="r" b="b"/>
              <a:pathLst>
                <a:path w="2579711" h="3520230">
                  <a:moveTo>
                    <a:pt x="0" y="0"/>
                  </a:moveTo>
                  <a:lnTo>
                    <a:pt x="2579711" y="0"/>
                  </a:lnTo>
                  <a:lnTo>
                    <a:pt x="2579711" y="3520230"/>
                  </a:lnTo>
                  <a:lnTo>
                    <a:pt x="0" y="35202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811991" y="3861993"/>
              <a:ext cx="2401584" cy="3488214"/>
            </a:xfrm>
            <a:custGeom>
              <a:avLst/>
              <a:gdLst/>
              <a:ahLst/>
              <a:cxnLst/>
              <a:rect l="l" t="t" r="r" b="b"/>
              <a:pathLst>
                <a:path w="2401584" h="3488214">
                  <a:moveTo>
                    <a:pt x="0" y="0"/>
                  </a:moveTo>
                  <a:lnTo>
                    <a:pt x="2401585" y="0"/>
                  </a:lnTo>
                  <a:lnTo>
                    <a:pt x="2401585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4785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7204223" y="3861993"/>
              <a:ext cx="2759243" cy="3488214"/>
            </a:xfrm>
            <a:custGeom>
              <a:avLst/>
              <a:gdLst/>
              <a:ahLst/>
              <a:cxnLst/>
              <a:rect l="l" t="t" r="r" b="b"/>
              <a:pathLst>
                <a:path w="2759243" h="3488214">
                  <a:moveTo>
                    <a:pt x="0" y="0"/>
                  </a:moveTo>
                  <a:lnTo>
                    <a:pt x="2759243" y="0"/>
                  </a:lnTo>
                  <a:lnTo>
                    <a:pt x="2759243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0718" b="-9366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9457528" y="2206197"/>
            <a:ext cx="7801772" cy="2924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Household name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028700" y="2387172"/>
            <a:ext cx="8059002" cy="5512655"/>
            <a:chOff x="0" y="0"/>
            <a:chExt cx="10745336" cy="735020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21405" cy="3488214"/>
            </a:xfrm>
            <a:custGeom>
              <a:avLst/>
              <a:gdLst/>
              <a:ahLst/>
              <a:cxnLst/>
              <a:rect l="l" t="t" r="r" b="b"/>
              <a:pathLst>
                <a:path w="4821405" h="3488214">
                  <a:moveTo>
                    <a:pt x="0" y="0"/>
                  </a:moveTo>
                  <a:lnTo>
                    <a:pt x="4821405" y="0"/>
                  </a:lnTo>
                  <a:lnTo>
                    <a:pt x="4821405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7942667" y="0"/>
              <a:ext cx="2802669" cy="3488214"/>
            </a:xfrm>
            <a:custGeom>
              <a:avLst/>
              <a:gdLst/>
              <a:ahLst/>
              <a:cxnLst/>
              <a:rect l="l" t="t" r="r" b="b"/>
              <a:pathLst>
                <a:path w="2802669" h="3488214">
                  <a:moveTo>
                    <a:pt x="0" y="0"/>
                  </a:moveTo>
                  <a:lnTo>
                    <a:pt x="2802669" y="0"/>
                  </a:lnTo>
                  <a:lnTo>
                    <a:pt x="2802669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46289" r="-44612"/>
              </a:stretch>
            </a:blipFill>
          </p:spPr>
        </p:sp>
        <p:sp>
          <p:nvSpPr>
            <p:cNvPr id="7" name="Freeform 7"/>
            <p:cNvSpPr/>
            <p:nvPr/>
          </p:nvSpPr>
          <p:spPr>
            <a:xfrm>
              <a:off x="3483807" y="3861993"/>
              <a:ext cx="3453774" cy="3453774"/>
            </a:xfrm>
            <a:custGeom>
              <a:avLst/>
              <a:gdLst/>
              <a:ahLst/>
              <a:cxnLst/>
              <a:rect l="l" t="t" r="r" b="b"/>
              <a:pathLst>
                <a:path w="3453774" h="3453774">
                  <a:moveTo>
                    <a:pt x="0" y="0"/>
                  </a:moveTo>
                  <a:lnTo>
                    <a:pt x="3453773" y="0"/>
                  </a:lnTo>
                  <a:lnTo>
                    <a:pt x="3453773" y="3453774"/>
                  </a:lnTo>
                  <a:lnTo>
                    <a:pt x="0" y="34537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  <p:sp>
          <p:nvSpPr>
            <p:cNvPr id="8" name="Freeform 8"/>
            <p:cNvSpPr/>
            <p:nvPr/>
          </p:nvSpPr>
          <p:spPr>
            <a:xfrm>
              <a:off x="5092725" y="0"/>
              <a:ext cx="2579711" cy="3520230"/>
            </a:xfrm>
            <a:custGeom>
              <a:avLst/>
              <a:gdLst/>
              <a:ahLst/>
              <a:cxnLst/>
              <a:rect l="l" t="t" r="r" b="b"/>
              <a:pathLst>
                <a:path w="2579711" h="3520230">
                  <a:moveTo>
                    <a:pt x="0" y="0"/>
                  </a:moveTo>
                  <a:lnTo>
                    <a:pt x="2579711" y="0"/>
                  </a:lnTo>
                  <a:lnTo>
                    <a:pt x="2579711" y="3520230"/>
                  </a:lnTo>
                  <a:lnTo>
                    <a:pt x="0" y="352023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811991" y="3861993"/>
              <a:ext cx="2401584" cy="3488214"/>
            </a:xfrm>
            <a:custGeom>
              <a:avLst/>
              <a:gdLst/>
              <a:ahLst/>
              <a:cxnLst/>
              <a:rect l="l" t="t" r="r" b="b"/>
              <a:pathLst>
                <a:path w="2401584" h="3488214">
                  <a:moveTo>
                    <a:pt x="0" y="0"/>
                  </a:moveTo>
                  <a:lnTo>
                    <a:pt x="2401585" y="0"/>
                  </a:lnTo>
                  <a:lnTo>
                    <a:pt x="2401585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b="-4785"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7204223" y="3861993"/>
              <a:ext cx="2759243" cy="3488214"/>
            </a:xfrm>
            <a:custGeom>
              <a:avLst/>
              <a:gdLst/>
              <a:ahLst/>
              <a:cxnLst/>
              <a:rect l="l" t="t" r="r" b="b"/>
              <a:pathLst>
                <a:path w="2759243" h="3488214">
                  <a:moveTo>
                    <a:pt x="0" y="0"/>
                  </a:moveTo>
                  <a:lnTo>
                    <a:pt x="2759243" y="0"/>
                  </a:lnTo>
                  <a:lnTo>
                    <a:pt x="2759243" y="3488214"/>
                  </a:lnTo>
                  <a:lnTo>
                    <a:pt x="0" y="348821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10718" b="-9366"/>
              </a:stretch>
            </a:blipFill>
          </p:spPr>
        </p:sp>
      </p:grpSp>
      <p:sp>
        <p:nvSpPr>
          <p:cNvPr id="11" name="TextBox 11"/>
          <p:cNvSpPr txBox="1"/>
          <p:nvPr/>
        </p:nvSpPr>
        <p:spPr>
          <a:xfrm>
            <a:off x="9457528" y="5060106"/>
            <a:ext cx="7801772" cy="2839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79"/>
              </a:lnSpc>
            </a:pPr>
            <a:r>
              <a:rPr lang="en-US" sz="5199" b="1">
                <a:solidFill>
                  <a:srgbClr val="FF3131"/>
                </a:solidFill>
                <a:latin typeface="Arial Bold"/>
                <a:ea typeface="Arial Bold"/>
                <a:cs typeface="Arial Bold"/>
                <a:sym typeface="Arial Bold"/>
              </a:rPr>
              <a:t>Very famous and recognized by many people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FCE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123528" y="0"/>
            <a:ext cx="14534416" cy="10287000"/>
          </a:xfrm>
          <a:prstGeom prst="rect">
            <a:avLst/>
          </a:prstGeom>
          <a:solidFill>
            <a:srgbClr val="FFFFFF"/>
          </a:solidFill>
        </p:spPr>
      </p:sp>
      <p:sp>
        <p:nvSpPr>
          <p:cNvPr id="3" name="TextBox 3"/>
          <p:cNvSpPr txBox="1"/>
          <p:nvPr/>
        </p:nvSpPr>
        <p:spPr>
          <a:xfrm>
            <a:off x="7489849" y="681429"/>
            <a:ext cx="9769451" cy="1552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800"/>
              </a:lnSpc>
              <a:spcBef>
                <a:spcPct val="0"/>
              </a:spcBef>
            </a:pPr>
            <a:r>
              <a:rPr lang="en-US" sz="9000" b="1" spc="89">
                <a:solidFill>
                  <a:srgbClr val="282120"/>
                </a:solidFill>
                <a:latin typeface="Arial Bold"/>
                <a:ea typeface="Arial Bold"/>
                <a:cs typeface="Arial Bold"/>
                <a:sym typeface="Arial Bold"/>
              </a:rPr>
              <a:t>Big break</a:t>
            </a:r>
          </a:p>
        </p:txBody>
      </p:sp>
      <p:sp>
        <p:nvSpPr>
          <p:cNvPr id="4" name="Freeform 4"/>
          <p:cNvSpPr/>
          <p:nvPr/>
        </p:nvSpPr>
        <p:spPr>
          <a:xfrm>
            <a:off x="1031868" y="5176501"/>
            <a:ext cx="6183319" cy="4081799"/>
          </a:xfrm>
          <a:custGeom>
            <a:avLst/>
            <a:gdLst/>
            <a:ahLst/>
            <a:cxnLst/>
            <a:rect l="l" t="t" r="r" b="b"/>
            <a:pathLst>
              <a:path w="6183319" h="4081799">
                <a:moveTo>
                  <a:pt x="0" y="0"/>
                </a:moveTo>
                <a:lnTo>
                  <a:pt x="6183319" y="0"/>
                </a:lnTo>
                <a:lnTo>
                  <a:pt x="6183319" y="4081799"/>
                </a:lnTo>
                <a:lnTo>
                  <a:pt x="0" y="40817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31868" y="862404"/>
            <a:ext cx="6134191" cy="4089461"/>
          </a:xfrm>
          <a:custGeom>
            <a:avLst/>
            <a:gdLst/>
            <a:ahLst/>
            <a:cxnLst/>
            <a:rect l="l" t="t" r="r" b="b"/>
            <a:pathLst>
              <a:path w="6134191" h="4089461">
                <a:moveTo>
                  <a:pt x="0" y="0"/>
                </a:moveTo>
                <a:lnTo>
                  <a:pt x="6134191" y="0"/>
                </a:lnTo>
                <a:lnTo>
                  <a:pt x="6134191" y="4089461"/>
                </a:lnTo>
                <a:lnTo>
                  <a:pt x="0" y="40894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Famous Athletes: Talent, Money, and Fame</dc:title>
  <cp:revision>6</cp:revision>
  <dcterms:created xsi:type="dcterms:W3CDTF">2006-08-16T00:00:00Z</dcterms:created>
  <dcterms:modified xsi:type="dcterms:W3CDTF">2025-06-14T02:34:37Z</dcterms:modified>
  <dc:identifier>DAGhAkKlU2Y</dc:identifier>
</cp:coreProperties>
</file>