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8288000" cy="10287000"/>
  <p:notesSz cx="6858000" cy="9144000"/>
  <p:embeddedFontLst>
    <p:embeddedFont>
      <p:font typeface="Arial Bold" panose="020B0704020202020204" pitchFamily="34" charset="0"/>
      <p:regular r:id="rId30"/>
      <p:bold r:id="rId31"/>
    </p:embeddedFont>
    <p:embeddedFont>
      <p:font typeface="Arial Bold Italics" panose="020B0604020202020204" charset="0"/>
      <p:regular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A83EA2-077C-D371-929C-21B7D1C97224}" v="5" dt="2025-06-14T02:23:12.4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kXLVcGPlep4?si=TuHtPILJwCPOOVYx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kXLVcGPlep4?feature=oembed" TargetMode="External"/><Relationship Id="rId4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485148" y="0"/>
            <a:ext cx="12802852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Freeform 3"/>
          <p:cNvSpPr/>
          <p:nvPr/>
        </p:nvSpPr>
        <p:spPr>
          <a:xfrm>
            <a:off x="15907996" y="7894296"/>
            <a:ext cx="2165804" cy="2165804"/>
          </a:xfrm>
          <a:custGeom>
            <a:avLst/>
            <a:gdLst/>
            <a:ahLst/>
            <a:cxnLst/>
            <a:rect l="l" t="t" r="r" b="b"/>
            <a:pathLst>
              <a:path w="2165804" h="2165804">
                <a:moveTo>
                  <a:pt x="0" y="0"/>
                </a:moveTo>
                <a:lnTo>
                  <a:pt x="2165804" y="0"/>
                </a:lnTo>
                <a:lnTo>
                  <a:pt x="2165804" y="2165804"/>
                </a:lnTo>
                <a:lnTo>
                  <a:pt x="0" y="21658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0" y="2268833"/>
            <a:ext cx="9856001" cy="5749334"/>
          </a:xfrm>
          <a:custGeom>
            <a:avLst/>
            <a:gdLst/>
            <a:ahLst/>
            <a:cxnLst/>
            <a:rect l="l" t="t" r="r" b="b"/>
            <a:pathLst>
              <a:path w="9856001" h="5749334">
                <a:moveTo>
                  <a:pt x="0" y="0"/>
                </a:moveTo>
                <a:lnTo>
                  <a:pt x="9856001" y="0"/>
                </a:lnTo>
                <a:lnTo>
                  <a:pt x="9856001" y="5749334"/>
                </a:lnTo>
                <a:lnTo>
                  <a:pt x="0" y="57493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4644" t="-20996" r="-10681" b="-22143"/>
            </a:stretch>
          </a:blipFill>
        </p:spPr>
      </p:sp>
      <p:sp>
        <p:nvSpPr>
          <p:cNvPr id="5" name="TextBox 5"/>
          <p:cNvSpPr txBox="1"/>
          <p:nvPr/>
        </p:nvSpPr>
        <p:spPr>
          <a:xfrm>
            <a:off x="10646000" y="5541667"/>
            <a:ext cx="6344898" cy="2476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6239"/>
              </a:lnSpc>
              <a:spcBef>
                <a:spcPct val="0"/>
              </a:spcBef>
            </a:pPr>
            <a:r>
              <a:rPr lang="en-US" sz="51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Understanding Personality Differences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646000" y="2354558"/>
            <a:ext cx="6903698" cy="22955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099"/>
              </a:lnSpc>
              <a:spcBef>
                <a:spcPct val="0"/>
              </a:spcBef>
            </a:pPr>
            <a:r>
              <a:rPr lang="en-US" sz="8999" b="1" spc="179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Introverts &amp; Extroverts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123528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3" name="Group 3"/>
          <p:cNvGrpSpPr/>
          <p:nvPr/>
        </p:nvGrpSpPr>
        <p:grpSpPr>
          <a:xfrm>
            <a:off x="1028700" y="1342879"/>
            <a:ext cx="7601242" cy="7601242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5080000" y="6350000"/>
                  </a:moveTo>
                  <a:lnTo>
                    <a:pt x="1270000" y="6350000"/>
                  </a:lnTo>
                  <a:cubicBezTo>
                    <a:pt x="568960" y="6350000"/>
                    <a:pt x="0" y="5781040"/>
                    <a:pt x="0" y="5080000"/>
                  </a:cubicBezTo>
                  <a:lnTo>
                    <a:pt x="0" y="1270000"/>
                  </a:lnTo>
                  <a:cubicBezTo>
                    <a:pt x="0" y="568960"/>
                    <a:pt x="568960" y="0"/>
                    <a:pt x="1270000" y="0"/>
                  </a:cubicBezTo>
                  <a:lnTo>
                    <a:pt x="5080000" y="0"/>
                  </a:lnTo>
                  <a:cubicBezTo>
                    <a:pt x="5781040" y="0"/>
                    <a:pt x="6350000" y="568960"/>
                    <a:pt x="6350000" y="1270000"/>
                  </a:cubicBezTo>
                  <a:lnTo>
                    <a:pt x="6350000" y="5080000"/>
                  </a:lnTo>
                  <a:cubicBezTo>
                    <a:pt x="6350000" y="5781040"/>
                    <a:pt x="5781040" y="6350000"/>
                    <a:pt x="5080000" y="6350000"/>
                  </a:cubicBezTo>
                  <a:close/>
                </a:path>
              </a:pathLst>
            </a:custGeom>
            <a:blipFill>
              <a:blip r:embed="rId2"/>
              <a:stretch>
                <a:fillRect l="-18391" r="-33094"/>
              </a:stretch>
            </a:blipFill>
          </p:spPr>
        </p:sp>
      </p:grpSp>
      <p:sp>
        <p:nvSpPr>
          <p:cNvPr id="5" name="TextBox 5"/>
          <p:cNvSpPr txBox="1"/>
          <p:nvPr/>
        </p:nvSpPr>
        <p:spPr>
          <a:xfrm>
            <a:off x="9144000" y="4735901"/>
            <a:ext cx="7607391" cy="13087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099"/>
              </a:lnSpc>
              <a:spcBef>
                <a:spcPct val="0"/>
              </a:spcBef>
            </a:pPr>
            <a:r>
              <a:rPr lang="en-US" sz="3399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To regain energy, especially after social interactions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144000" y="2677089"/>
            <a:ext cx="8115300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800"/>
              </a:lnSpc>
              <a:spcBef>
                <a:spcPct val="0"/>
              </a:spcBef>
            </a:pPr>
            <a:r>
              <a:rPr lang="en-US" sz="9000" b="1" spc="89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Recharge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123528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3" name="Group 3"/>
          <p:cNvGrpSpPr/>
          <p:nvPr/>
        </p:nvGrpSpPr>
        <p:grpSpPr>
          <a:xfrm>
            <a:off x="1028700" y="1342879"/>
            <a:ext cx="7601242" cy="7601242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5080000" y="6350000"/>
                  </a:moveTo>
                  <a:lnTo>
                    <a:pt x="1270000" y="6350000"/>
                  </a:lnTo>
                  <a:cubicBezTo>
                    <a:pt x="568960" y="6350000"/>
                    <a:pt x="0" y="5781040"/>
                    <a:pt x="0" y="5080000"/>
                  </a:cubicBezTo>
                  <a:lnTo>
                    <a:pt x="0" y="1270000"/>
                  </a:lnTo>
                  <a:cubicBezTo>
                    <a:pt x="0" y="568960"/>
                    <a:pt x="568960" y="0"/>
                    <a:pt x="1270000" y="0"/>
                  </a:cubicBezTo>
                  <a:lnTo>
                    <a:pt x="5080000" y="0"/>
                  </a:lnTo>
                  <a:cubicBezTo>
                    <a:pt x="5781040" y="0"/>
                    <a:pt x="6350000" y="568960"/>
                    <a:pt x="6350000" y="1270000"/>
                  </a:cubicBezTo>
                  <a:lnTo>
                    <a:pt x="6350000" y="5080000"/>
                  </a:lnTo>
                  <a:cubicBezTo>
                    <a:pt x="6350000" y="5781040"/>
                    <a:pt x="5781040" y="6350000"/>
                    <a:pt x="5080000" y="6350000"/>
                  </a:cubicBezTo>
                  <a:close/>
                </a:path>
              </a:pathLst>
            </a:custGeom>
            <a:blipFill>
              <a:blip r:embed="rId2"/>
              <a:stretch>
                <a:fillRect l="-42041" r="-7958"/>
              </a:stretch>
            </a:blipFill>
          </p:spPr>
        </p:sp>
      </p:grpSp>
      <p:sp>
        <p:nvSpPr>
          <p:cNvPr id="5" name="TextBox 5"/>
          <p:cNvSpPr txBox="1"/>
          <p:nvPr/>
        </p:nvSpPr>
        <p:spPr>
          <a:xfrm>
            <a:off x="9144000" y="5054989"/>
            <a:ext cx="7607391" cy="13087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099"/>
              </a:lnSpc>
              <a:spcBef>
                <a:spcPct val="0"/>
              </a:spcBef>
            </a:pPr>
            <a:r>
              <a:rPr lang="en-US" sz="3399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To say your thoughts as they come, instead of thinking quietly.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144000" y="2562577"/>
            <a:ext cx="8115300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800"/>
              </a:lnSpc>
              <a:spcBef>
                <a:spcPct val="0"/>
              </a:spcBef>
            </a:pPr>
            <a:r>
              <a:rPr lang="en-US" sz="9000" b="1" spc="89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Think out loud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123528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3" name="Group 3"/>
          <p:cNvGrpSpPr/>
          <p:nvPr/>
        </p:nvGrpSpPr>
        <p:grpSpPr>
          <a:xfrm>
            <a:off x="1028700" y="1342879"/>
            <a:ext cx="7601242" cy="7601242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5080000" y="6350000"/>
                  </a:moveTo>
                  <a:lnTo>
                    <a:pt x="1270000" y="6350000"/>
                  </a:lnTo>
                  <a:cubicBezTo>
                    <a:pt x="568960" y="6350000"/>
                    <a:pt x="0" y="5781040"/>
                    <a:pt x="0" y="5080000"/>
                  </a:cubicBezTo>
                  <a:lnTo>
                    <a:pt x="0" y="1270000"/>
                  </a:lnTo>
                  <a:cubicBezTo>
                    <a:pt x="0" y="568960"/>
                    <a:pt x="568960" y="0"/>
                    <a:pt x="1270000" y="0"/>
                  </a:cubicBezTo>
                  <a:lnTo>
                    <a:pt x="5080000" y="0"/>
                  </a:lnTo>
                  <a:cubicBezTo>
                    <a:pt x="5781040" y="0"/>
                    <a:pt x="6350000" y="568960"/>
                    <a:pt x="6350000" y="1270000"/>
                  </a:cubicBezTo>
                  <a:lnTo>
                    <a:pt x="6350000" y="5080000"/>
                  </a:lnTo>
                  <a:cubicBezTo>
                    <a:pt x="6350000" y="5781040"/>
                    <a:pt x="5781040" y="6350000"/>
                    <a:pt x="5080000" y="6350000"/>
                  </a:cubicBezTo>
                  <a:close/>
                </a:path>
              </a:pathLst>
            </a:custGeom>
            <a:blipFill>
              <a:blip r:embed="rId2"/>
              <a:stretch>
                <a:fillRect l="-48771" r="-1321"/>
              </a:stretch>
            </a:blipFill>
          </p:spPr>
        </p:sp>
      </p:grpSp>
      <p:sp>
        <p:nvSpPr>
          <p:cNvPr id="5" name="TextBox 5"/>
          <p:cNvSpPr txBox="1"/>
          <p:nvPr/>
        </p:nvSpPr>
        <p:spPr>
          <a:xfrm>
            <a:off x="9144000" y="4085590"/>
            <a:ext cx="7607391" cy="1946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099"/>
              </a:lnSpc>
              <a:spcBef>
                <a:spcPct val="0"/>
              </a:spcBef>
            </a:pPr>
            <a:r>
              <a:rPr lang="en-US" sz="3399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Someone who carefully reflects on ideas and often prefers meaningful conversations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144000" y="2050904"/>
            <a:ext cx="8115300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800"/>
              </a:lnSpc>
              <a:spcBef>
                <a:spcPct val="0"/>
              </a:spcBef>
            </a:pPr>
            <a:r>
              <a:rPr lang="en-US" sz="9000" b="1" spc="89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Deep thinker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753584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4081760" y="2955290"/>
            <a:ext cx="13177540" cy="66313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79" lvl="1" indent="-345439" algn="l">
              <a:lnSpc>
                <a:spcPts val="4799"/>
              </a:lnSpc>
              <a:buAutoNum type="arabicPeriod"/>
            </a:pPr>
            <a:r>
              <a:rPr lang="en-US" sz="31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At the party last night, Sarah was __________, telling funny stories and making everyone laugh. She couldn't stop talking!</a:t>
            </a:r>
          </a:p>
          <a:p>
            <a:pPr marL="690879" lvl="1" indent="-345439" algn="l">
              <a:lnSpc>
                <a:spcPts val="4799"/>
              </a:lnSpc>
              <a:buAutoNum type="arabicPeriod"/>
            </a:pPr>
            <a:r>
              <a:rPr lang="en-US" sz="31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After a busy week of meetings and events, I usually need some quiet time to __________ and relax.</a:t>
            </a:r>
          </a:p>
          <a:p>
            <a:pPr marL="690879" lvl="1" indent="-345439" algn="l">
              <a:lnSpc>
                <a:spcPts val="4799"/>
              </a:lnSpc>
              <a:buAutoNum type="arabicPeriod"/>
            </a:pPr>
            <a:r>
              <a:rPr lang="en-US" sz="31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James is a __________. He loves to meet new people and is always the life of the party.</a:t>
            </a:r>
          </a:p>
          <a:p>
            <a:pPr marL="690879" lvl="1" indent="-345439" algn="l">
              <a:lnSpc>
                <a:spcPts val="4799"/>
              </a:lnSpc>
              <a:buAutoNum type="arabicPeriod"/>
            </a:pPr>
            <a:r>
              <a:rPr lang="en-US" sz="31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John is such a __________. He enjoys having thoughtful, serious conversations about philosophy and life.</a:t>
            </a:r>
          </a:p>
          <a:p>
            <a:pPr marL="690879" lvl="1" indent="-345439" algn="l">
              <a:lnSpc>
                <a:spcPts val="4799"/>
              </a:lnSpc>
              <a:buAutoNum type="arabicPeriod"/>
            </a:pPr>
            <a:r>
              <a:rPr lang="en-US" sz="31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During the brainstorming session, Emily couldn’t stop __________. She said everything that came to her mind, even if it didn’t make sense at first.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13473261" y="221456"/>
            <a:ext cx="4374127" cy="2719388"/>
            <a:chOff x="0" y="0"/>
            <a:chExt cx="1152033" cy="71621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152033" cy="716217"/>
            </a:xfrm>
            <a:custGeom>
              <a:avLst/>
              <a:gdLst/>
              <a:ahLst/>
              <a:cxnLst/>
              <a:rect l="l" t="t" r="r" b="b"/>
              <a:pathLst>
                <a:path w="1152033" h="716217">
                  <a:moveTo>
                    <a:pt x="0" y="0"/>
                  </a:moveTo>
                  <a:lnTo>
                    <a:pt x="1152033" y="0"/>
                  </a:lnTo>
                  <a:lnTo>
                    <a:pt x="1152033" y="716217"/>
                  </a:lnTo>
                  <a:lnTo>
                    <a:pt x="0" y="716217"/>
                  </a:lnTo>
                  <a:close/>
                </a:path>
              </a:pathLst>
            </a:custGeom>
            <a:solidFill>
              <a:srgbClr val="FFDE59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76200"/>
              <a:ext cx="1152033" cy="79241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4081760" y="542926"/>
            <a:ext cx="13177540" cy="17240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0"/>
              </a:lnSpc>
            </a:pPr>
            <a:r>
              <a:rPr lang="en-US" sz="9000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Fill-in-the-blank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3781077" y="371475"/>
            <a:ext cx="3758495" cy="2352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7702" lvl="1" indent="-323851" algn="l">
              <a:lnSpc>
                <a:spcPts val="3600"/>
              </a:lnSpc>
              <a:buFont typeface="Arial"/>
              <a:buChar char="•"/>
            </a:pPr>
            <a:r>
              <a:rPr lang="en-US" sz="3000" spc="3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Holding court</a:t>
            </a:r>
          </a:p>
          <a:p>
            <a:pPr marL="647702" lvl="1" indent="-323851" algn="l">
              <a:lnSpc>
                <a:spcPts val="3600"/>
              </a:lnSpc>
              <a:buFont typeface="Arial"/>
              <a:buChar char="•"/>
            </a:pPr>
            <a:r>
              <a:rPr lang="en-US" sz="3000" spc="3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Social butterfly</a:t>
            </a:r>
          </a:p>
          <a:p>
            <a:pPr marL="647702" lvl="1" indent="-323851" algn="l">
              <a:lnSpc>
                <a:spcPts val="3600"/>
              </a:lnSpc>
              <a:buFont typeface="Arial"/>
              <a:buChar char="•"/>
            </a:pPr>
            <a:r>
              <a:rPr lang="en-US" sz="3000" spc="3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Recharge</a:t>
            </a:r>
          </a:p>
          <a:p>
            <a:pPr marL="647702" lvl="1" indent="-323851" algn="l">
              <a:lnSpc>
                <a:spcPts val="3600"/>
              </a:lnSpc>
              <a:buFont typeface="Arial"/>
              <a:buChar char="•"/>
            </a:pPr>
            <a:r>
              <a:rPr lang="en-US" sz="3000" spc="3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Think out loud</a:t>
            </a:r>
          </a:p>
          <a:p>
            <a:pPr marL="647702" lvl="1" indent="-323851" algn="l">
              <a:lnSpc>
                <a:spcPts val="3600"/>
              </a:lnSpc>
              <a:buFont typeface="Arial"/>
              <a:buChar char="•"/>
            </a:pPr>
            <a:r>
              <a:rPr lang="en-US" sz="3000" spc="3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Deep thinker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753584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4081760" y="2472690"/>
            <a:ext cx="13177540" cy="66313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79" lvl="1" indent="-345439" algn="l">
              <a:lnSpc>
                <a:spcPts val="4799"/>
              </a:lnSpc>
              <a:buAutoNum type="arabicPeriod"/>
            </a:pPr>
            <a:r>
              <a:rPr lang="en-US" sz="31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At the party last night, Sarah was </a:t>
            </a:r>
            <a:r>
              <a:rPr lang="en-US" sz="3199" u="sng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holding court</a:t>
            </a:r>
            <a:r>
              <a:rPr lang="en-US" sz="31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, telling funny stories and making everyone laugh. She couldn't stop talking!</a:t>
            </a:r>
          </a:p>
          <a:p>
            <a:pPr marL="690879" lvl="1" indent="-345439" algn="l">
              <a:lnSpc>
                <a:spcPts val="4799"/>
              </a:lnSpc>
              <a:buAutoNum type="arabicPeriod"/>
            </a:pPr>
            <a:r>
              <a:rPr lang="en-US" sz="31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After a busy week of meetings and events, I usually need some quiet time to </a:t>
            </a:r>
            <a:r>
              <a:rPr lang="en-US" sz="3199" u="sng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recharge</a:t>
            </a:r>
            <a:r>
              <a:rPr lang="en-US" sz="31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 and relax.</a:t>
            </a:r>
          </a:p>
          <a:p>
            <a:pPr marL="690879" lvl="1" indent="-345439" algn="l">
              <a:lnSpc>
                <a:spcPts val="4799"/>
              </a:lnSpc>
              <a:buAutoNum type="arabicPeriod"/>
            </a:pPr>
            <a:r>
              <a:rPr lang="en-US" sz="31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James is a </a:t>
            </a:r>
            <a:r>
              <a:rPr lang="en-US" sz="3199" u="sng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social butterfly</a:t>
            </a:r>
            <a:r>
              <a:rPr lang="en-US" sz="31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. He loves to meet new people and is always the life of the party.</a:t>
            </a:r>
          </a:p>
          <a:p>
            <a:pPr marL="690879" lvl="1" indent="-345439" algn="l">
              <a:lnSpc>
                <a:spcPts val="4799"/>
              </a:lnSpc>
              <a:buAutoNum type="arabicPeriod"/>
            </a:pPr>
            <a:r>
              <a:rPr lang="en-US" sz="31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John is such a </a:t>
            </a:r>
            <a:r>
              <a:rPr lang="en-US" sz="3199" u="sng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deep thinker</a:t>
            </a:r>
            <a:r>
              <a:rPr lang="en-US" sz="31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. He enjoys having thoughtful, serious conversations about philosophy and life.</a:t>
            </a:r>
          </a:p>
          <a:p>
            <a:pPr marL="690879" lvl="1" indent="-345439" algn="l">
              <a:lnSpc>
                <a:spcPts val="4799"/>
              </a:lnSpc>
              <a:buAutoNum type="arabicPeriod"/>
            </a:pPr>
            <a:r>
              <a:rPr lang="en-US" sz="31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During the brainstorming session, Emily couldn’t stop </a:t>
            </a:r>
            <a:r>
              <a:rPr lang="en-US" sz="3199" u="sng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thinking out loud</a:t>
            </a:r>
            <a:r>
              <a:rPr lang="en-US" sz="31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. She said everything that came to her mind, even if it didn’t make sense at first.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081760" y="542926"/>
            <a:ext cx="13177540" cy="17240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0"/>
              </a:lnSpc>
            </a:pPr>
            <a:r>
              <a:rPr lang="en-US" sz="9000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Check your answers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753584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4081760" y="3217227"/>
            <a:ext cx="13177540" cy="5775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Can you think of a time when someone was </a:t>
            </a:r>
            <a:r>
              <a:rPr lang="en-US" sz="3399" b="1" i="1">
                <a:solidFill>
                  <a:srgbClr val="282120"/>
                </a:solidFill>
                <a:latin typeface="Arial Bold Italics"/>
                <a:ea typeface="Arial Bold Italics"/>
                <a:cs typeface="Arial Bold Italics"/>
                <a:sym typeface="Arial Bold Italics"/>
              </a:rPr>
              <a:t>holding court</a:t>
            </a: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 in a conversation? What did they talk about?</a:t>
            </a:r>
          </a:p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Do you consider yourself a </a:t>
            </a:r>
            <a:r>
              <a:rPr lang="en-US" sz="3399" b="1" i="1">
                <a:solidFill>
                  <a:srgbClr val="282120"/>
                </a:solidFill>
                <a:latin typeface="Arial Bold Italics"/>
                <a:ea typeface="Arial Bold Italics"/>
                <a:cs typeface="Arial Bold Italics"/>
                <a:sym typeface="Arial Bold Italics"/>
              </a:rPr>
              <a:t>social butterfly</a:t>
            </a: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? </a:t>
            </a:r>
          </a:p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How do you typically </a:t>
            </a:r>
            <a:r>
              <a:rPr lang="en-US" sz="3399" b="1" i="1">
                <a:solidFill>
                  <a:srgbClr val="282120"/>
                </a:solidFill>
                <a:latin typeface="Arial Bold Italics"/>
                <a:ea typeface="Arial Bold Italics"/>
                <a:cs typeface="Arial Bold Italics"/>
                <a:sym typeface="Arial Bold Italics"/>
              </a:rPr>
              <a:t>recharge</a:t>
            </a: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 after a busy day?</a:t>
            </a:r>
          </a:p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Do you usually </a:t>
            </a:r>
            <a:r>
              <a:rPr lang="en-US" sz="3399" b="1" i="1">
                <a:solidFill>
                  <a:srgbClr val="282120"/>
                </a:solidFill>
                <a:latin typeface="Arial Bold Italics"/>
                <a:ea typeface="Arial Bold Italics"/>
                <a:cs typeface="Arial Bold Italics"/>
                <a:sym typeface="Arial Bold Italics"/>
              </a:rPr>
              <a:t>think out loud</a:t>
            </a: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 when making decisions, or do you prefer to keep your thoughts to yourself?</a:t>
            </a:r>
          </a:p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Some people are described as </a:t>
            </a:r>
            <a:r>
              <a:rPr lang="en-US" sz="3399" b="1" i="1">
                <a:solidFill>
                  <a:srgbClr val="282120"/>
                </a:solidFill>
                <a:latin typeface="Arial Bold Italics"/>
                <a:ea typeface="Arial Bold Italics"/>
                <a:cs typeface="Arial Bold Italics"/>
                <a:sym typeface="Arial Bold Italics"/>
              </a:rPr>
              <a:t>deep thinkers</a:t>
            </a: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. Do you prefer conversations that are meaningful and thoughtful, or do you enjoy more casual, light-hearted chats?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081760" y="941388"/>
            <a:ext cx="13177540" cy="17240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600"/>
              </a:lnSpc>
            </a:pPr>
            <a:r>
              <a:rPr lang="en-US" sz="9000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Give your opinion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485148" y="0"/>
            <a:ext cx="12802852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10525561" y="4548195"/>
            <a:ext cx="7225548" cy="12763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099"/>
              </a:lnSpc>
              <a:spcBef>
                <a:spcPct val="0"/>
              </a:spcBef>
            </a:pPr>
            <a:r>
              <a:rPr lang="en-US" sz="8999" b="1" spc="179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Grammar</a:t>
            </a:r>
          </a:p>
        </p:txBody>
      </p:sp>
      <p:sp>
        <p:nvSpPr>
          <p:cNvPr id="4" name="Freeform 4"/>
          <p:cNvSpPr/>
          <p:nvPr/>
        </p:nvSpPr>
        <p:spPr>
          <a:xfrm>
            <a:off x="0" y="2268833"/>
            <a:ext cx="9856001" cy="5749334"/>
          </a:xfrm>
          <a:custGeom>
            <a:avLst/>
            <a:gdLst/>
            <a:ahLst/>
            <a:cxnLst/>
            <a:rect l="l" t="t" r="r" b="b"/>
            <a:pathLst>
              <a:path w="9856001" h="5749334">
                <a:moveTo>
                  <a:pt x="0" y="0"/>
                </a:moveTo>
                <a:lnTo>
                  <a:pt x="9856001" y="0"/>
                </a:lnTo>
                <a:lnTo>
                  <a:pt x="9856001" y="5749334"/>
                </a:lnTo>
                <a:lnTo>
                  <a:pt x="0" y="57493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4644" t="-20996" r="-10681" b="-22143"/>
            </a:stretch>
          </a:blipFill>
        </p:spPr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691728" y="0"/>
            <a:ext cx="150932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3961658" y="652308"/>
            <a:ext cx="13008800" cy="1581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774"/>
              </a:lnSpc>
            </a:pPr>
            <a:r>
              <a:rPr lang="en-US" sz="5499" b="1" spc="164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Grammar Focus: </a:t>
            </a:r>
          </a:p>
          <a:p>
            <a:pPr marL="0" lvl="0" indent="0" algn="l">
              <a:lnSpc>
                <a:spcPts val="5774"/>
              </a:lnSpc>
            </a:pPr>
            <a:r>
              <a:rPr lang="en-US" sz="5499" b="1" spc="164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Using Relative Clauses with 'Whose'</a:t>
            </a:r>
          </a:p>
        </p:txBody>
      </p:sp>
      <p:sp>
        <p:nvSpPr>
          <p:cNvPr id="4" name="AutoShape 4"/>
          <p:cNvSpPr/>
          <p:nvPr/>
        </p:nvSpPr>
        <p:spPr>
          <a:xfrm flipV="1">
            <a:off x="3961658" y="2242982"/>
            <a:ext cx="13008772" cy="1905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TextBox 5"/>
          <p:cNvSpPr txBox="1"/>
          <p:nvPr/>
        </p:nvSpPr>
        <p:spPr>
          <a:xfrm>
            <a:off x="3961658" y="2624292"/>
            <a:ext cx="13872372" cy="69818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When do we use ‘whose’?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"Whose" is used to show possession or a relationship. It connects a person with something they own or are associated with.</a:t>
            </a:r>
          </a:p>
          <a:p>
            <a:pPr algn="l">
              <a:lnSpc>
                <a:spcPts val="4200"/>
              </a:lnSpc>
            </a:pPr>
            <a:endParaRPr lang="en-US" sz="3000">
              <a:solidFill>
                <a:srgbClr val="28212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How to use: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"Whose" connects the subject (person) to a noun (the possession).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Note that "whose" refers to the owner or possessor of the thing being described.</a:t>
            </a:r>
          </a:p>
          <a:p>
            <a:pPr algn="l">
              <a:lnSpc>
                <a:spcPts val="4200"/>
              </a:lnSpc>
            </a:pPr>
            <a:endParaRPr lang="en-US" sz="3000">
              <a:solidFill>
                <a:srgbClr val="28212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l">
              <a:lnSpc>
                <a:spcPts val="4200"/>
              </a:lnSpc>
            </a:pPr>
            <a:r>
              <a:rPr lang="en-US" sz="3000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Examples: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I know a man </a:t>
            </a:r>
            <a:r>
              <a:rPr lang="en-US" sz="3000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whose</a:t>
            </a:r>
            <a:r>
              <a:rPr lang="en-US" sz="300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 idea of a perfect weekend is spending time reading alone.</a:t>
            </a:r>
          </a:p>
          <a:p>
            <a:pPr marL="647700" lvl="1" indent="-323850" algn="l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She is the person </a:t>
            </a:r>
            <a:r>
              <a:rPr lang="en-US" sz="3000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whose</a:t>
            </a:r>
            <a:r>
              <a:rPr lang="en-US" sz="300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 laughter fills the room at every party.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717128" y="0"/>
            <a:ext cx="15067816" cy="10287000"/>
          </a:xfrm>
          <a:prstGeom prst="rect">
            <a:avLst/>
          </a:prstGeom>
          <a:solidFill>
            <a:srgbClr val="FFFFFF"/>
          </a:solidFill>
          <a:ln cap="sq">
            <a:noFill/>
            <a:prstDash val="solid"/>
            <a:miter/>
          </a:ln>
        </p:spPr>
      </p:sp>
      <p:sp>
        <p:nvSpPr>
          <p:cNvPr id="3" name="TextBox 3"/>
          <p:cNvSpPr txBox="1"/>
          <p:nvPr/>
        </p:nvSpPr>
        <p:spPr>
          <a:xfrm>
            <a:off x="3948903" y="877885"/>
            <a:ext cx="13719972" cy="18554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6720"/>
              </a:lnSpc>
            </a:pPr>
            <a:r>
              <a:rPr lang="en-US" sz="6400" b="1" spc="192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Rewrite the sentence using a relative clause with ‘whose.’</a:t>
            </a:r>
          </a:p>
        </p:txBody>
      </p:sp>
      <p:sp>
        <p:nvSpPr>
          <p:cNvPr id="4" name="AutoShape 4"/>
          <p:cNvSpPr/>
          <p:nvPr/>
        </p:nvSpPr>
        <p:spPr>
          <a:xfrm flipV="1">
            <a:off x="3948931" y="3085788"/>
            <a:ext cx="13008772" cy="1905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TextBox 5"/>
          <p:cNvSpPr txBox="1"/>
          <p:nvPr/>
        </p:nvSpPr>
        <p:spPr>
          <a:xfrm>
            <a:off x="3948903" y="3323274"/>
            <a:ext cx="13719972" cy="4247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34058" lvl="1" indent="-367029" algn="l">
              <a:lnSpc>
                <a:spcPts val="475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The man is my neighbor. His dog always barks at night.</a:t>
            </a:r>
          </a:p>
          <a:p>
            <a:pPr marL="734058" lvl="1" indent="-367029" algn="l">
              <a:lnSpc>
                <a:spcPts val="475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The woman is my aunt. Her son just graduated from college.</a:t>
            </a:r>
          </a:p>
          <a:p>
            <a:pPr marL="734058" lvl="1" indent="-367029" algn="l">
              <a:lnSpc>
                <a:spcPts val="475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That artist is very famous. Her paintings are displayed in museums around the world.</a:t>
            </a:r>
          </a:p>
          <a:p>
            <a:pPr marL="734058" lvl="1" indent="-367029" algn="l">
              <a:lnSpc>
                <a:spcPts val="475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She is a writer. Her books have been translated into many languages.</a:t>
            </a:r>
          </a:p>
          <a:p>
            <a:pPr marL="734058" lvl="1" indent="-367029" algn="l">
              <a:lnSpc>
                <a:spcPts val="475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I met a man. His daughter is a doctor.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666328" y="0"/>
            <a:ext cx="151186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3894928" y="1012821"/>
            <a:ext cx="13719972" cy="10077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6720"/>
              </a:lnSpc>
            </a:pPr>
            <a:r>
              <a:rPr lang="en-US" sz="6400" b="1" spc="192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Check your answers</a:t>
            </a:r>
          </a:p>
        </p:txBody>
      </p:sp>
      <p:sp>
        <p:nvSpPr>
          <p:cNvPr id="4" name="AutoShape 4"/>
          <p:cNvSpPr/>
          <p:nvPr/>
        </p:nvSpPr>
        <p:spPr>
          <a:xfrm flipV="1">
            <a:off x="3894956" y="2372998"/>
            <a:ext cx="13008772" cy="1905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5" name="TextBox 5"/>
          <p:cNvSpPr txBox="1"/>
          <p:nvPr/>
        </p:nvSpPr>
        <p:spPr>
          <a:xfrm>
            <a:off x="3894928" y="2610485"/>
            <a:ext cx="13719972" cy="42475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34058" lvl="1" indent="-367029" algn="l">
              <a:lnSpc>
                <a:spcPts val="475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The man </a:t>
            </a:r>
            <a:r>
              <a:rPr lang="en-US" sz="3399" b="1" i="1">
                <a:solidFill>
                  <a:srgbClr val="282120"/>
                </a:solidFill>
                <a:latin typeface="Arial Bold Italics"/>
                <a:ea typeface="Arial Bold Italics"/>
                <a:cs typeface="Arial Bold Italics"/>
                <a:sym typeface="Arial Bold Italics"/>
              </a:rPr>
              <a:t>whose</a:t>
            </a: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 dog always barks at night is my neighbor.</a:t>
            </a:r>
          </a:p>
          <a:p>
            <a:pPr marL="734058" lvl="1" indent="-367029" algn="l">
              <a:lnSpc>
                <a:spcPts val="475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The woman </a:t>
            </a:r>
            <a:r>
              <a:rPr lang="en-US" sz="3399" b="1" i="1">
                <a:solidFill>
                  <a:srgbClr val="282120"/>
                </a:solidFill>
                <a:latin typeface="Arial Bold Italics"/>
                <a:ea typeface="Arial Bold Italics"/>
                <a:cs typeface="Arial Bold Italics"/>
                <a:sym typeface="Arial Bold Italics"/>
              </a:rPr>
              <a:t>whose</a:t>
            </a: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 son just graduated from college is my aunt.</a:t>
            </a:r>
          </a:p>
          <a:p>
            <a:pPr marL="734058" lvl="1" indent="-367029" algn="l">
              <a:lnSpc>
                <a:spcPts val="475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That artist </a:t>
            </a:r>
            <a:r>
              <a:rPr lang="en-US" sz="3399" b="1" i="1">
                <a:solidFill>
                  <a:srgbClr val="282120"/>
                </a:solidFill>
                <a:latin typeface="Arial Bold Italics"/>
                <a:ea typeface="Arial Bold Italics"/>
                <a:cs typeface="Arial Bold Italics"/>
                <a:sym typeface="Arial Bold Italics"/>
              </a:rPr>
              <a:t>whose</a:t>
            </a: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 paintings are displayed in museums around the world is very famous.</a:t>
            </a:r>
          </a:p>
          <a:p>
            <a:pPr marL="734058" lvl="1" indent="-367029" algn="l">
              <a:lnSpc>
                <a:spcPts val="475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She is a writer </a:t>
            </a:r>
            <a:r>
              <a:rPr lang="en-US" sz="3399" b="1" i="1">
                <a:solidFill>
                  <a:srgbClr val="282120"/>
                </a:solidFill>
                <a:latin typeface="Arial Bold Italics"/>
                <a:ea typeface="Arial Bold Italics"/>
                <a:cs typeface="Arial Bold Italics"/>
                <a:sym typeface="Arial Bold Italics"/>
              </a:rPr>
              <a:t>whose</a:t>
            </a: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 books have been translated into many languages.</a:t>
            </a:r>
          </a:p>
          <a:p>
            <a:pPr marL="734058" lvl="1" indent="-367029" algn="l">
              <a:lnSpc>
                <a:spcPts val="475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I met a man </a:t>
            </a:r>
            <a:r>
              <a:rPr lang="en-US" sz="3399" b="1" i="1">
                <a:solidFill>
                  <a:srgbClr val="282120"/>
                </a:solidFill>
                <a:latin typeface="Arial Bold Italics"/>
                <a:ea typeface="Arial Bold Italics"/>
                <a:cs typeface="Arial Bold Italics"/>
                <a:sym typeface="Arial Bold Italics"/>
              </a:rPr>
              <a:t>whose</a:t>
            </a: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 daughter is a doctor.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485148" y="0"/>
            <a:ext cx="12802852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5803900" y="1143952"/>
            <a:ext cx="5532090" cy="12763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099"/>
              </a:lnSpc>
              <a:spcBef>
                <a:spcPct val="0"/>
              </a:spcBef>
            </a:pPr>
            <a:r>
              <a:rPr lang="en-US" sz="8999" b="1" spc="179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Agenda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803900" y="2770505"/>
            <a:ext cx="11006286" cy="3389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820421" lvl="1" indent="-410210" algn="l">
              <a:lnSpc>
                <a:spcPts val="5320"/>
              </a:lnSpc>
              <a:buFont typeface="Arial"/>
              <a:buChar char="•"/>
            </a:pPr>
            <a:r>
              <a:rPr lang="en-US" sz="380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Warm-up</a:t>
            </a:r>
          </a:p>
          <a:p>
            <a:pPr marL="820421" lvl="1" indent="-410210" algn="l">
              <a:lnSpc>
                <a:spcPts val="5320"/>
              </a:lnSpc>
              <a:buFont typeface="Arial"/>
              <a:buChar char="•"/>
            </a:pPr>
            <a:r>
              <a:rPr lang="en-US" sz="380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Vocabulary</a:t>
            </a:r>
          </a:p>
          <a:p>
            <a:pPr marL="820421" lvl="1" indent="-410210" algn="l">
              <a:lnSpc>
                <a:spcPts val="5320"/>
              </a:lnSpc>
              <a:buFont typeface="Arial"/>
              <a:buChar char="•"/>
            </a:pPr>
            <a:r>
              <a:rPr lang="en-US" sz="380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Grammar Focus: Relative Clauses with 'Whose'</a:t>
            </a:r>
          </a:p>
          <a:p>
            <a:pPr marL="820421" lvl="1" indent="-410210" algn="l">
              <a:lnSpc>
                <a:spcPts val="5320"/>
              </a:lnSpc>
              <a:buFont typeface="Arial"/>
              <a:buChar char="•"/>
            </a:pPr>
            <a:r>
              <a:rPr lang="en-US" sz="380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Video: Introvert vs. Extrovert </a:t>
            </a:r>
          </a:p>
          <a:p>
            <a:pPr marL="820421" lvl="1" indent="-410210" algn="l">
              <a:lnSpc>
                <a:spcPts val="5320"/>
              </a:lnSpc>
              <a:buFont typeface="Arial"/>
              <a:buChar char="•"/>
            </a:pPr>
            <a:r>
              <a:rPr lang="en-US" sz="3800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Wrap-up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485148" y="0"/>
            <a:ext cx="12802852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10525561" y="4548195"/>
            <a:ext cx="7225548" cy="12763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099"/>
              </a:lnSpc>
              <a:spcBef>
                <a:spcPct val="0"/>
              </a:spcBef>
            </a:pPr>
            <a:r>
              <a:rPr lang="en-US" sz="8999" b="1" spc="179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Video</a:t>
            </a:r>
          </a:p>
        </p:txBody>
      </p:sp>
      <p:sp>
        <p:nvSpPr>
          <p:cNvPr id="4" name="Freeform 4"/>
          <p:cNvSpPr/>
          <p:nvPr/>
        </p:nvSpPr>
        <p:spPr>
          <a:xfrm>
            <a:off x="0" y="2268833"/>
            <a:ext cx="9856001" cy="5749334"/>
          </a:xfrm>
          <a:custGeom>
            <a:avLst/>
            <a:gdLst/>
            <a:ahLst/>
            <a:cxnLst/>
            <a:rect l="l" t="t" r="r" b="b"/>
            <a:pathLst>
              <a:path w="9856001" h="5749334">
                <a:moveTo>
                  <a:pt x="0" y="0"/>
                </a:moveTo>
                <a:lnTo>
                  <a:pt x="9856001" y="0"/>
                </a:lnTo>
                <a:lnTo>
                  <a:pt x="9856001" y="5749334"/>
                </a:lnTo>
                <a:lnTo>
                  <a:pt x="0" y="57493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4644" t="-20996" r="-10681" b="-22143"/>
            </a:stretch>
          </a:blipFill>
        </p:spPr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753584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Freeform 3"/>
          <p:cNvSpPr/>
          <p:nvPr/>
        </p:nvSpPr>
        <p:spPr>
          <a:xfrm>
            <a:off x="14084017" y="5050059"/>
            <a:ext cx="3600235" cy="3495565"/>
          </a:xfrm>
          <a:custGeom>
            <a:avLst/>
            <a:gdLst/>
            <a:ahLst/>
            <a:cxnLst/>
            <a:rect l="l" t="t" r="r" b="b"/>
            <a:pathLst>
              <a:path w="3600235" h="3495565">
                <a:moveTo>
                  <a:pt x="0" y="0"/>
                </a:moveTo>
                <a:lnTo>
                  <a:pt x="3600235" y="0"/>
                </a:lnTo>
                <a:lnTo>
                  <a:pt x="3600235" y="3495565"/>
                </a:lnTo>
                <a:lnTo>
                  <a:pt x="0" y="34955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497" b="-1497"/>
            </a:stretch>
          </a:blipFill>
        </p:spPr>
      </p:sp>
      <p:sp>
        <p:nvSpPr>
          <p:cNvPr id="4" name="TextBox 4"/>
          <p:cNvSpPr txBox="1"/>
          <p:nvPr/>
        </p:nvSpPr>
        <p:spPr>
          <a:xfrm>
            <a:off x="4065731" y="1326983"/>
            <a:ext cx="13910123" cy="2476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6239"/>
              </a:lnSpc>
            </a:pPr>
            <a:r>
              <a:rPr lang="en-US" sz="5199" b="1" spc="51">
                <a:solidFill>
                  <a:srgbClr val="000000"/>
                </a:solidFill>
                <a:latin typeface="Arial Bold"/>
                <a:ea typeface="Arial Bold"/>
                <a:cs typeface="Arial Bold"/>
                <a:sym typeface="Arial Bold"/>
              </a:rPr>
              <a:t>In a moment, watch a video discussing the differences between extroverts and introverts.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4065731" y="5445292"/>
            <a:ext cx="9488688" cy="2638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79"/>
              </a:lnSpc>
            </a:pPr>
            <a:r>
              <a:rPr lang="en-US" sz="3399" b="1" i="1">
                <a:solidFill>
                  <a:srgbClr val="000000"/>
                </a:solidFill>
                <a:latin typeface="Arial Bold Italics"/>
                <a:ea typeface="Arial Bold Italics"/>
                <a:cs typeface="Arial Bold Italics"/>
                <a:sym typeface="Arial Bold Italics"/>
              </a:rPr>
              <a:t>Who is Simon Sinek?</a:t>
            </a:r>
          </a:p>
          <a:p>
            <a:pPr algn="l">
              <a:lnSpc>
                <a:spcPts val="4079"/>
              </a:lnSpc>
            </a:pPr>
            <a:endParaRPr lang="en-US" sz="3399" b="1" i="1">
              <a:solidFill>
                <a:srgbClr val="000000"/>
              </a:solidFill>
              <a:latin typeface="Arial Bold Italics"/>
              <a:ea typeface="Arial Bold Italics"/>
              <a:cs typeface="Arial Bold Italics"/>
              <a:sym typeface="Arial Bold Italics"/>
            </a:endParaRPr>
          </a:p>
          <a:p>
            <a:pPr marL="0" lvl="0" indent="0" algn="l">
              <a:lnSpc>
                <a:spcPts val="4079"/>
              </a:lnSpc>
            </a:pPr>
            <a:r>
              <a:rPr lang="en-US" sz="339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Simon Sinek is a British-American author and motivational speaker. He focuses on leadership, motivation, and finding purpose in work.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753584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TextBox 4"/>
          <p:cNvSpPr txBox="1"/>
          <p:nvPr/>
        </p:nvSpPr>
        <p:spPr>
          <a:xfrm>
            <a:off x="2494373" y="8757488"/>
            <a:ext cx="13299255" cy="6470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 tooltip="https://youtu.be/kXLVcGPlep4?si=TuHtPILJwCPOOVYx"/>
              </a:rPr>
              <a:t>https://youtu.be/kXLVcGPlep4?si=TuHtPILJwCPOOVYx</a:t>
            </a:r>
          </a:p>
        </p:txBody>
      </p:sp>
      <p:pic>
        <p:nvPicPr>
          <p:cNvPr id="5" name="Online Media 4" title="Explaination: Introvert vs. Extrovert by Simon Sinek | Educational Speech | BillionaireBehaviour">
            <a:hlinkClick r:id="" action="ppaction://media"/>
            <a:extLst>
              <a:ext uri="{FF2B5EF4-FFF2-40B4-BE49-F238E27FC236}">
                <a16:creationId xmlns:a16="http://schemas.microsoft.com/office/drawing/2014/main" id="{045C9D16-BB30-5093-A325-CE099ABCEBB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638515" y="1028700"/>
            <a:ext cx="13012558" cy="7345393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753584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4081760" y="2724308"/>
            <a:ext cx="13177540" cy="5775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According to the speaker, what is the key difference between introverts and extroverts?</a:t>
            </a:r>
          </a:p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How does the speaker use coins to explain how introverts and extroverts manage their energy?</a:t>
            </a:r>
          </a:p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Why does the speaker prefer going to parties with an extrovert?</a:t>
            </a:r>
          </a:p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How has being an introvert helped the speaker become a better public speaker?</a:t>
            </a:r>
          </a:p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What do successful introverted leaders like Jim Sinegal and Richard Branson have in common, according to the speaker?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081760" y="262731"/>
            <a:ext cx="13177540" cy="23164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820"/>
              </a:lnSpc>
            </a:pPr>
            <a:r>
              <a:rPr lang="en-US" sz="6300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Answer the questions about the video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753584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4081760" y="1795621"/>
            <a:ext cx="13177540" cy="7690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Introverts lose energy from social interactions, while extroverts gain energy from them.</a:t>
            </a:r>
          </a:p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The coin analogy: introverts wake up with five coins and lose one per social interaction, while extroverts start with no coins and gain one per interaction.</a:t>
            </a:r>
          </a:p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So the extrovert can do most of the talking while the speaker can stand back and observe or enjoy the food.</a:t>
            </a:r>
          </a:p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The speaker connects with individuals in the audience rather than trying to “hold court,” making their communication more engaging</a:t>
            </a:r>
          </a:p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They have an undying belief in their cause, which gives them charisma and makes them great leaders.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081760" y="553244"/>
            <a:ext cx="13177540" cy="12020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820"/>
              </a:lnSpc>
            </a:pPr>
            <a:r>
              <a:rPr lang="en-US" sz="6300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Answer reveal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753584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4081760" y="2328227"/>
            <a:ext cx="13177540" cy="38614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Do you think society values extroverted qualities more than introverted ones?</a:t>
            </a:r>
          </a:p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Can an introvert be successful in a career that requires a lot of social interaction? </a:t>
            </a:r>
          </a:p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Do you believe that people can change from being introverted to extroverted (or vice versa) over time?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081760" y="781050"/>
            <a:ext cx="13177540" cy="12020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820"/>
              </a:lnSpc>
            </a:pPr>
            <a:r>
              <a:rPr lang="en-US" sz="6300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Discuss the questions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485148" y="0"/>
            <a:ext cx="12802852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10525561" y="4548195"/>
            <a:ext cx="7225548" cy="12763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099"/>
              </a:lnSpc>
              <a:spcBef>
                <a:spcPct val="0"/>
              </a:spcBef>
            </a:pPr>
            <a:r>
              <a:rPr lang="en-US" sz="8999" b="1" spc="179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Wrap-up</a:t>
            </a:r>
          </a:p>
        </p:txBody>
      </p:sp>
      <p:sp>
        <p:nvSpPr>
          <p:cNvPr id="4" name="Freeform 4"/>
          <p:cNvSpPr/>
          <p:nvPr/>
        </p:nvSpPr>
        <p:spPr>
          <a:xfrm>
            <a:off x="0" y="2268833"/>
            <a:ext cx="9856001" cy="5749334"/>
          </a:xfrm>
          <a:custGeom>
            <a:avLst/>
            <a:gdLst/>
            <a:ahLst/>
            <a:cxnLst/>
            <a:rect l="l" t="t" r="r" b="b"/>
            <a:pathLst>
              <a:path w="9856001" h="5749334">
                <a:moveTo>
                  <a:pt x="0" y="0"/>
                </a:moveTo>
                <a:lnTo>
                  <a:pt x="9856001" y="0"/>
                </a:lnTo>
                <a:lnTo>
                  <a:pt x="9856001" y="5749334"/>
                </a:lnTo>
                <a:lnTo>
                  <a:pt x="0" y="57493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4644" t="-20996" r="-10681" b="-22143"/>
            </a:stretch>
          </a:blipFill>
        </p:spPr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753584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4081760" y="2506027"/>
            <a:ext cx="13177540" cy="32232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What vocabulary words did we learn?</a:t>
            </a:r>
          </a:p>
          <a:p>
            <a:pPr marL="734058" lvl="1" indent="-367029" algn="l">
              <a:lnSpc>
                <a:spcPts val="5099"/>
              </a:lnSpc>
              <a:buAutoNum type="arabicPeriod"/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When do we use ‘whose’?</a:t>
            </a:r>
          </a:p>
          <a:p>
            <a:pPr algn="l">
              <a:lnSpc>
                <a:spcPts val="5099"/>
              </a:lnSpc>
            </a:pPr>
            <a:endParaRPr lang="en-US" sz="3399">
              <a:solidFill>
                <a:srgbClr val="28212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l">
              <a:lnSpc>
                <a:spcPts val="5099"/>
              </a:lnSpc>
            </a:pPr>
            <a:r>
              <a:rPr lang="en-US" sz="3399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Share your final thoughts:</a:t>
            </a:r>
          </a:p>
          <a:p>
            <a:pPr algn="l">
              <a:lnSpc>
                <a:spcPts val="5099"/>
              </a:lnSpc>
            </a:pPr>
            <a:r>
              <a:rPr lang="en-US" sz="3399">
                <a:solidFill>
                  <a:srgbClr val="282120"/>
                </a:solidFill>
                <a:latin typeface="Arial"/>
                <a:ea typeface="Arial"/>
                <a:cs typeface="Arial"/>
                <a:sym typeface="Arial"/>
              </a:rPr>
              <a:t>What are the main differences between introverts and extroverts?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081760" y="958850"/>
            <a:ext cx="13177540" cy="12020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820"/>
              </a:lnSpc>
            </a:pPr>
            <a:r>
              <a:rPr lang="en-US" sz="6300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What did we learn?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753584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4303524" y="3271201"/>
            <a:ext cx="12955776" cy="31266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2963"/>
              </a:lnSpc>
            </a:pPr>
            <a:r>
              <a:rPr lang="en-US" sz="16402" b="1">
                <a:solidFill>
                  <a:srgbClr val="000000"/>
                </a:solidFill>
                <a:latin typeface="Arial Bold"/>
                <a:ea typeface="Arial Bold"/>
                <a:cs typeface="Arial Bold"/>
                <a:sym typeface="Arial Bold"/>
              </a:rPr>
              <a:t>Thank you!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485148" y="0"/>
            <a:ext cx="12802852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10525561" y="4548195"/>
            <a:ext cx="5532090" cy="12763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099"/>
              </a:lnSpc>
              <a:spcBef>
                <a:spcPct val="0"/>
              </a:spcBef>
            </a:pPr>
            <a:r>
              <a:rPr lang="en-US" sz="8999" b="1" spc="179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Warm-up</a:t>
            </a:r>
          </a:p>
        </p:txBody>
      </p:sp>
      <p:sp>
        <p:nvSpPr>
          <p:cNvPr id="4" name="Freeform 4"/>
          <p:cNvSpPr/>
          <p:nvPr/>
        </p:nvSpPr>
        <p:spPr>
          <a:xfrm>
            <a:off x="0" y="2268833"/>
            <a:ext cx="9856001" cy="5749334"/>
          </a:xfrm>
          <a:custGeom>
            <a:avLst/>
            <a:gdLst/>
            <a:ahLst/>
            <a:cxnLst/>
            <a:rect l="l" t="t" r="r" b="b"/>
            <a:pathLst>
              <a:path w="9856001" h="5749334">
                <a:moveTo>
                  <a:pt x="0" y="0"/>
                </a:moveTo>
                <a:lnTo>
                  <a:pt x="9856001" y="0"/>
                </a:lnTo>
                <a:lnTo>
                  <a:pt x="9856001" y="5749334"/>
                </a:lnTo>
                <a:lnTo>
                  <a:pt x="0" y="57493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4644" t="-20996" r="-10681" b="-22143"/>
            </a:stretch>
          </a:blipFill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123528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4361359" y="4753292"/>
            <a:ext cx="12440741" cy="3047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 you more of an extrovert or introvert? Let’s take a quiz and find out!</a:t>
            </a:r>
          </a:p>
          <a:p>
            <a:pPr algn="ctr">
              <a:lnSpc>
                <a:spcPts val="4759"/>
              </a:lnSpc>
            </a:pPr>
            <a:endParaRPr lang="en-US" sz="3399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Read each question and choose the answer that best describes you.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196326" y="1862884"/>
            <a:ext cx="10770806" cy="17475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2880"/>
              </a:lnSpc>
            </a:pPr>
            <a:r>
              <a:rPr lang="en-US" sz="9200" b="1">
                <a:solidFill>
                  <a:srgbClr val="000000"/>
                </a:solidFill>
                <a:latin typeface="Arial Bold"/>
                <a:ea typeface="Arial Bold"/>
                <a:cs typeface="Arial Bold"/>
                <a:sym typeface="Arial Bold"/>
              </a:rPr>
              <a:t>Let’s take a quiz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123528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4332201" y="395334"/>
            <a:ext cx="13636797" cy="9274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850"/>
              </a:lnSpc>
            </a:pPr>
            <a:r>
              <a:rPr lang="en-US" sz="27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r>
              <a:rPr lang="en-US" sz="2750" b="1">
                <a:solidFill>
                  <a:srgbClr val="000000"/>
                </a:solidFill>
                <a:latin typeface="Arial Bold"/>
                <a:ea typeface="Arial Bold"/>
                <a:cs typeface="Arial Bold"/>
                <a:sym typeface="Arial Bold"/>
              </a:rPr>
              <a:t>When you go to a party, you usually:</a:t>
            </a:r>
          </a:p>
          <a:p>
            <a:pPr marL="1187451" lvl="2" indent="-395817" algn="l">
              <a:lnSpc>
                <a:spcPts val="3850"/>
              </a:lnSpc>
              <a:buAutoNum type="alphaLcPeriod"/>
            </a:pPr>
            <a:r>
              <a:rPr lang="en-US" sz="27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Talk to many different people and enjoy the energy.</a:t>
            </a:r>
          </a:p>
          <a:p>
            <a:pPr marL="1187451" lvl="2" indent="-395817" algn="l">
              <a:lnSpc>
                <a:spcPts val="3850"/>
              </a:lnSpc>
              <a:buAutoNum type="alphaLcPeriod"/>
            </a:pPr>
            <a:r>
              <a:rPr lang="en-US" sz="27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Find one or two people to talk to and have a deep conversation.</a:t>
            </a:r>
          </a:p>
          <a:p>
            <a:pPr algn="l">
              <a:lnSpc>
                <a:spcPts val="3850"/>
              </a:lnSpc>
            </a:pPr>
            <a:r>
              <a:rPr lang="en-US" sz="27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algn="l">
              <a:lnSpc>
                <a:spcPts val="3850"/>
              </a:lnSpc>
            </a:pPr>
            <a:r>
              <a:rPr lang="en-US" sz="27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n-US" sz="2750" b="1">
                <a:solidFill>
                  <a:srgbClr val="000000"/>
                </a:solidFill>
                <a:latin typeface="Arial Bold"/>
                <a:ea typeface="Arial Bold"/>
                <a:cs typeface="Arial Bold"/>
                <a:sym typeface="Arial Bold"/>
              </a:rPr>
              <a:t>After a long day at work, you prefer to:</a:t>
            </a:r>
          </a:p>
          <a:p>
            <a:pPr marL="1187451" lvl="2" indent="-395817" algn="l">
              <a:lnSpc>
                <a:spcPts val="3850"/>
              </a:lnSpc>
              <a:buAutoNum type="alphaLcPeriod"/>
            </a:pPr>
            <a:r>
              <a:rPr lang="en-US" sz="27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 out with friends or do something social. </a:t>
            </a:r>
          </a:p>
          <a:p>
            <a:pPr marL="1187451" lvl="2" indent="-395817" algn="l">
              <a:lnSpc>
                <a:spcPts val="3850"/>
              </a:lnSpc>
              <a:buAutoNum type="alphaLcPeriod"/>
            </a:pPr>
            <a:r>
              <a:rPr lang="en-US" sz="27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Stay home and relax alone or with a close friend. </a:t>
            </a:r>
          </a:p>
          <a:p>
            <a:pPr algn="l">
              <a:lnSpc>
                <a:spcPts val="3850"/>
              </a:lnSpc>
            </a:pPr>
            <a:endParaRPr lang="en-US" sz="27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l">
              <a:lnSpc>
                <a:spcPts val="3850"/>
              </a:lnSpc>
            </a:pPr>
            <a:r>
              <a:rPr lang="en-US" sz="27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lang="en-US" sz="2750" b="1">
                <a:solidFill>
                  <a:srgbClr val="000000"/>
                </a:solidFill>
                <a:latin typeface="Arial Bold"/>
                <a:ea typeface="Arial Bold"/>
                <a:cs typeface="Arial Bold"/>
                <a:sym typeface="Arial Bold"/>
              </a:rPr>
              <a:t>When making a decision, you usually:</a:t>
            </a:r>
          </a:p>
          <a:p>
            <a:pPr marL="1187451" lvl="2" indent="-395817" algn="l">
              <a:lnSpc>
                <a:spcPts val="3850"/>
              </a:lnSpc>
              <a:buAutoNum type="alphaLcPeriod"/>
            </a:pPr>
            <a:r>
              <a:rPr lang="en-US" sz="27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Think out loud and discuss it with others. </a:t>
            </a:r>
          </a:p>
          <a:p>
            <a:pPr marL="1187451" lvl="2" indent="-395817" algn="l">
              <a:lnSpc>
                <a:spcPts val="3850"/>
              </a:lnSpc>
              <a:buAutoNum type="alphaLcPeriod"/>
            </a:pPr>
            <a:r>
              <a:rPr lang="en-US" sz="27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Take time alone to reflect before deciding. </a:t>
            </a:r>
          </a:p>
          <a:p>
            <a:pPr algn="l">
              <a:lnSpc>
                <a:spcPts val="3850"/>
              </a:lnSpc>
            </a:pPr>
            <a:endParaRPr lang="en-US" sz="27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l">
              <a:lnSpc>
                <a:spcPts val="3850"/>
              </a:lnSpc>
            </a:pPr>
            <a:r>
              <a:rPr lang="en-US" sz="27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</a:t>
            </a:r>
            <a:r>
              <a:rPr lang="en-US" sz="2750" b="1">
                <a:solidFill>
                  <a:srgbClr val="000000"/>
                </a:solidFill>
                <a:latin typeface="Arial Bold"/>
                <a:ea typeface="Arial Bold"/>
                <a:cs typeface="Arial Bold"/>
                <a:sym typeface="Arial Bold"/>
              </a:rPr>
              <a:t>Your ideal weekend activity is:</a:t>
            </a:r>
          </a:p>
          <a:p>
            <a:pPr marL="1187451" lvl="2" indent="-395817" algn="l">
              <a:lnSpc>
                <a:spcPts val="3850"/>
              </a:lnSpc>
              <a:buAutoNum type="alphaLcPeriod"/>
            </a:pPr>
            <a:r>
              <a:rPr lang="en-US" sz="27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Attending a concert, party, or group event. </a:t>
            </a:r>
          </a:p>
          <a:p>
            <a:pPr marL="1187451" lvl="2" indent="-395817" algn="l">
              <a:lnSpc>
                <a:spcPts val="3850"/>
              </a:lnSpc>
              <a:buAutoNum type="alphaLcPeriod"/>
            </a:pPr>
            <a:r>
              <a:rPr lang="en-US" sz="27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Reading a book, watching a movie, or doing a hobby alone.</a:t>
            </a:r>
          </a:p>
          <a:p>
            <a:pPr algn="l">
              <a:lnSpc>
                <a:spcPts val="3850"/>
              </a:lnSpc>
            </a:pPr>
            <a:endParaRPr lang="en-US" sz="27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l">
              <a:lnSpc>
                <a:spcPts val="3850"/>
              </a:lnSpc>
            </a:pPr>
            <a:r>
              <a:rPr lang="en-US" sz="27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5. </a:t>
            </a:r>
            <a:r>
              <a:rPr lang="en-US" sz="2750" b="1">
                <a:solidFill>
                  <a:srgbClr val="000000"/>
                </a:solidFill>
                <a:latin typeface="Arial Bold"/>
                <a:ea typeface="Arial Bold"/>
                <a:cs typeface="Arial Bold"/>
                <a:sym typeface="Arial Bold"/>
              </a:rPr>
              <a:t>In a group conversation, you:</a:t>
            </a:r>
          </a:p>
          <a:p>
            <a:pPr marL="1187451" lvl="2" indent="-395817" algn="l">
              <a:lnSpc>
                <a:spcPts val="3850"/>
              </a:lnSpc>
              <a:buAutoNum type="alphaLcPeriod"/>
            </a:pPr>
            <a:r>
              <a:rPr lang="en-US" sz="27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Love sharing stories and jokes, sometimes holding court. </a:t>
            </a:r>
          </a:p>
          <a:p>
            <a:pPr marL="1187451" lvl="2" indent="-395817" algn="l">
              <a:lnSpc>
                <a:spcPts val="3850"/>
              </a:lnSpc>
              <a:buAutoNum type="alphaLcPeriod"/>
            </a:pPr>
            <a:r>
              <a:rPr lang="en-US" sz="275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Prefer listening and speaking only when you have something important to say.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123528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4527675" y="685800"/>
            <a:ext cx="12298660" cy="17145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599"/>
              </a:lnSpc>
            </a:pPr>
            <a:r>
              <a:rPr lang="en-US" sz="9000" b="1">
                <a:solidFill>
                  <a:srgbClr val="000000"/>
                </a:solidFill>
                <a:latin typeface="Arial Bold"/>
                <a:ea typeface="Arial Bold"/>
                <a:cs typeface="Arial Bold"/>
                <a:sym typeface="Arial Bold"/>
              </a:rPr>
              <a:t>Quiz Results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4527675" y="3209925"/>
            <a:ext cx="12731625" cy="441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20"/>
              </a:lnSpc>
              <a:spcBef>
                <a:spcPct val="0"/>
              </a:spcBef>
            </a:pPr>
            <a:r>
              <a:rPr lang="en-US" sz="3600" b="1" spc="36">
                <a:solidFill>
                  <a:srgbClr val="000000"/>
                </a:solidFill>
                <a:latin typeface="Arial Bold"/>
                <a:ea typeface="Arial Bold"/>
                <a:cs typeface="Arial Bold"/>
                <a:sym typeface="Arial Bold"/>
              </a:rPr>
              <a:t>Mostly A’s → </a:t>
            </a:r>
            <a:r>
              <a:rPr lang="en-US" sz="3600" spc="3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You’re more of an extrovert! You gain energy from socializing and love engaging with people.</a:t>
            </a:r>
          </a:p>
          <a:p>
            <a:pPr algn="l">
              <a:lnSpc>
                <a:spcPts val="4320"/>
              </a:lnSpc>
              <a:spcBef>
                <a:spcPct val="0"/>
              </a:spcBef>
            </a:pPr>
            <a:endParaRPr lang="en-US" sz="3600" spc="36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l">
              <a:lnSpc>
                <a:spcPts val="4320"/>
              </a:lnSpc>
              <a:spcBef>
                <a:spcPct val="0"/>
              </a:spcBef>
            </a:pPr>
            <a:r>
              <a:rPr lang="en-US" sz="3600" b="1" spc="36">
                <a:solidFill>
                  <a:srgbClr val="000000"/>
                </a:solidFill>
                <a:latin typeface="Arial Bold"/>
                <a:ea typeface="Arial Bold"/>
                <a:cs typeface="Arial Bold"/>
                <a:sym typeface="Arial Bold"/>
              </a:rPr>
              <a:t>Mostly B’s → </a:t>
            </a:r>
            <a:r>
              <a:rPr lang="en-US" sz="3600" spc="3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You’re more of an introvert! You prefer deep connections and need alone time to recharge.</a:t>
            </a:r>
          </a:p>
          <a:p>
            <a:pPr algn="l">
              <a:lnSpc>
                <a:spcPts val="4320"/>
              </a:lnSpc>
              <a:spcBef>
                <a:spcPct val="0"/>
              </a:spcBef>
            </a:pPr>
            <a:endParaRPr lang="en-US" sz="3600" spc="36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l">
              <a:lnSpc>
                <a:spcPts val="4320"/>
              </a:lnSpc>
              <a:spcBef>
                <a:spcPct val="0"/>
              </a:spcBef>
            </a:pPr>
            <a:r>
              <a:rPr lang="en-US" sz="3600" b="1" spc="36">
                <a:solidFill>
                  <a:srgbClr val="000000"/>
                </a:solidFill>
                <a:latin typeface="Arial Bold"/>
                <a:ea typeface="Arial Bold"/>
                <a:cs typeface="Arial Bold"/>
                <a:sym typeface="Arial Bold"/>
              </a:rPr>
              <a:t>A mix of both → </a:t>
            </a:r>
            <a:r>
              <a:rPr lang="en-US" sz="3600" spc="3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 might be ambivert! You enjoy socializing but also need quiet time.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5485148" y="0"/>
            <a:ext cx="12802852" cy="10287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TextBox 3"/>
          <p:cNvSpPr txBox="1"/>
          <p:nvPr/>
        </p:nvSpPr>
        <p:spPr>
          <a:xfrm>
            <a:off x="10525561" y="4548195"/>
            <a:ext cx="7225548" cy="12763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099"/>
              </a:lnSpc>
              <a:spcBef>
                <a:spcPct val="0"/>
              </a:spcBef>
            </a:pPr>
            <a:r>
              <a:rPr lang="en-US" sz="8999" b="1" spc="179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Vocabulary</a:t>
            </a:r>
          </a:p>
        </p:txBody>
      </p:sp>
      <p:sp>
        <p:nvSpPr>
          <p:cNvPr id="4" name="Freeform 4"/>
          <p:cNvSpPr/>
          <p:nvPr/>
        </p:nvSpPr>
        <p:spPr>
          <a:xfrm>
            <a:off x="0" y="2268833"/>
            <a:ext cx="9856001" cy="5749334"/>
          </a:xfrm>
          <a:custGeom>
            <a:avLst/>
            <a:gdLst/>
            <a:ahLst/>
            <a:cxnLst/>
            <a:rect l="l" t="t" r="r" b="b"/>
            <a:pathLst>
              <a:path w="9856001" h="5749334">
                <a:moveTo>
                  <a:pt x="0" y="0"/>
                </a:moveTo>
                <a:lnTo>
                  <a:pt x="9856001" y="0"/>
                </a:lnTo>
                <a:lnTo>
                  <a:pt x="9856001" y="5749334"/>
                </a:lnTo>
                <a:lnTo>
                  <a:pt x="0" y="57493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4644" t="-20996" r="-10681" b="-22143"/>
            </a:stretch>
          </a:blipFill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123528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3" name="Group 3"/>
          <p:cNvGrpSpPr/>
          <p:nvPr/>
        </p:nvGrpSpPr>
        <p:grpSpPr>
          <a:xfrm>
            <a:off x="1028700" y="1342879"/>
            <a:ext cx="7601242" cy="7601242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5080000" y="6350000"/>
                  </a:moveTo>
                  <a:lnTo>
                    <a:pt x="1270000" y="6350000"/>
                  </a:lnTo>
                  <a:cubicBezTo>
                    <a:pt x="568960" y="6350000"/>
                    <a:pt x="0" y="5781040"/>
                    <a:pt x="0" y="5080000"/>
                  </a:cubicBezTo>
                  <a:lnTo>
                    <a:pt x="0" y="1270000"/>
                  </a:lnTo>
                  <a:cubicBezTo>
                    <a:pt x="0" y="568960"/>
                    <a:pt x="568960" y="0"/>
                    <a:pt x="1270000" y="0"/>
                  </a:cubicBezTo>
                  <a:lnTo>
                    <a:pt x="5080000" y="0"/>
                  </a:lnTo>
                  <a:cubicBezTo>
                    <a:pt x="5781040" y="0"/>
                    <a:pt x="6350000" y="568960"/>
                    <a:pt x="6350000" y="1270000"/>
                  </a:cubicBezTo>
                  <a:lnTo>
                    <a:pt x="6350000" y="5080000"/>
                  </a:lnTo>
                  <a:cubicBezTo>
                    <a:pt x="6350000" y="5781040"/>
                    <a:pt x="5781040" y="6350000"/>
                    <a:pt x="5080000" y="6350000"/>
                  </a:cubicBezTo>
                  <a:close/>
                </a:path>
              </a:pathLst>
            </a:custGeom>
            <a:blipFill>
              <a:blip r:embed="rId2"/>
              <a:stretch>
                <a:fillRect l="-34416" r="-15703"/>
              </a:stretch>
            </a:blipFill>
          </p:spPr>
        </p:sp>
      </p:grpSp>
      <p:sp>
        <p:nvSpPr>
          <p:cNvPr id="5" name="TextBox 5"/>
          <p:cNvSpPr txBox="1"/>
          <p:nvPr/>
        </p:nvSpPr>
        <p:spPr>
          <a:xfrm>
            <a:off x="9144000" y="4021915"/>
            <a:ext cx="7607391" cy="1946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099"/>
              </a:lnSpc>
              <a:spcBef>
                <a:spcPct val="0"/>
              </a:spcBef>
            </a:pPr>
            <a:r>
              <a:rPr lang="en-US" sz="3399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When someone dominates a conversation, telling stories and making jokes while others listen.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144000" y="2222675"/>
            <a:ext cx="8115300" cy="1552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800"/>
              </a:lnSpc>
              <a:spcBef>
                <a:spcPct val="0"/>
              </a:spcBef>
            </a:pPr>
            <a:r>
              <a:rPr lang="en-US" sz="9000" b="1" spc="89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Holding court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CE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123528" y="0"/>
            <a:ext cx="14534416" cy="10287000"/>
          </a:xfrm>
          <a:prstGeom prst="rect">
            <a:avLst/>
          </a:prstGeom>
          <a:solidFill>
            <a:srgbClr val="FFFFFF"/>
          </a:solidFill>
        </p:spPr>
      </p:sp>
      <p:grpSp>
        <p:nvGrpSpPr>
          <p:cNvPr id="3" name="Group 3"/>
          <p:cNvGrpSpPr/>
          <p:nvPr/>
        </p:nvGrpSpPr>
        <p:grpSpPr>
          <a:xfrm>
            <a:off x="1028700" y="1342879"/>
            <a:ext cx="7601242" cy="7601242"/>
            <a:chOff x="0" y="0"/>
            <a:chExt cx="6350000" cy="63500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5080000" y="6350000"/>
                  </a:moveTo>
                  <a:lnTo>
                    <a:pt x="1270000" y="6350000"/>
                  </a:lnTo>
                  <a:cubicBezTo>
                    <a:pt x="568960" y="6350000"/>
                    <a:pt x="0" y="5781040"/>
                    <a:pt x="0" y="5080000"/>
                  </a:cubicBezTo>
                  <a:lnTo>
                    <a:pt x="0" y="1270000"/>
                  </a:lnTo>
                  <a:cubicBezTo>
                    <a:pt x="0" y="568960"/>
                    <a:pt x="568960" y="0"/>
                    <a:pt x="1270000" y="0"/>
                  </a:cubicBezTo>
                  <a:lnTo>
                    <a:pt x="5080000" y="0"/>
                  </a:lnTo>
                  <a:cubicBezTo>
                    <a:pt x="5781040" y="0"/>
                    <a:pt x="6350000" y="568960"/>
                    <a:pt x="6350000" y="1270000"/>
                  </a:cubicBezTo>
                  <a:lnTo>
                    <a:pt x="6350000" y="5080000"/>
                  </a:lnTo>
                  <a:cubicBezTo>
                    <a:pt x="6350000" y="5781040"/>
                    <a:pt x="5781040" y="6350000"/>
                    <a:pt x="5080000" y="6350000"/>
                  </a:cubicBezTo>
                  <a:close/>
                </a:path>
              </a:pathLst>
            </a:custGeom>
            <a:blipFill>
              <a:blip r:embed="rId2"/>
              <a:stretch>
                <a:fillRect l="-33507" r="-33507"/>
              </a:stretch>
            </a:blipFill>
          </p:spPr>
        </p:sp>
      </p:grpSp>
      <p:sp>
        <p:nvSpPr>
          <p:cNvPr id="5" name="TextBox 5"/>
          <p:cNvSpPr txBox="1"/>
          <p:nvPr/>
        </p:nvSpPr>
        <p:spPr>
          <a:xfrm>
            <a:off x="9144000" y="5054989"/>
            <a:ext cx="7607391" cy="1946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099"/>
              </a:lnSpc>
              <a:spcBef>
                <a:spcPct val="0"/>
              </a:spcBef>
            </a:pPr>
            <a:r>
              <a:rPr lang="en-US" sz="3399" b="1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A person who enjoys being around many people and easily makes friends.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144000" y="1827776"/>
            <a:ext cx="8115300" cy="2924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800"/>
              </a:lnSpc>
              <a:spcBef>
                <a:spcPct val="0"/>
              </a:spcBef>
            </a:pPr>
            <a:r>
              <a:rPr lang="en-US" sz="9000" b="1" spc="89">
                <a:solidFill>
                  <a:srgbClr val="282120"/>
                </a:solidFill>
                <a:latin typeface="Arial Bold"/>
                <a:ea typeface="Arial Bold"/>
                <a:cs typeface="Arial Bold"/>
                <a:sym typeface="Arial Bold"/>
              </a:rPr>
              <a:t>Social butterfly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Custom</PresentationFormat>
  <Paragraphs>0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Introverts &amp; Extroverts: Understanding Personality Differences</dc:title>
  <cp:revision>5</cp:revision>
  <dcterms:created xsi:type="dcterms:W3CDTF">2006-08-16T00:00:00Z</dcterms:created>
  <dcterms:modified xsi:type="dcterms:W3CDTF">2025-06-14T02:23:24Z</dcterms:modified>
  <dc:identifier>DAGhAixdfeE</dc:identifier>
</cp:coreProperties>
</file>